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7"/>
  </p:notesMasterIdLst>
  <p:sldIdLst>
    <p:sldId id="256" r:id="rId2"/>
    <p:sldId id="1088" r:id="rId3"/>
    <p:sldId id="350" r:id="rId4"/>
    <p:sldId id="1134" r:id="rId5"/>
    <p:sldId id="1136" r:id="rId6"/>
    <p:sldId id="1137" r:id="rId7"/>
    <p:sldId id="1153" r:id="rId8"/>
    <p:sldId id="1117" r:id="rId9"/>
    <p:sldId id="1118" r:id="rId10"/>
    <p:sldId id="1188" r:id="rId11"/>
    <p:sldId id="1195" r:id="rId12"/>
    <p:sldId id="1300" r:id="rId13"/>
    <p:sldId id="1126" r:id="rId14"/>
    <p:sldId id="1127" r:id="rId15"/>
    <p:sldId id="1128" r:id="rId16"/>
    <p:sldId id="1129" r:id="rId17"/>
    <p:sldId id="1200" r:id="rId18"/>
    <p:sldId id="1130" r:id="rId19"/>
    <p:sldId id="1138" r:id="rId20"/>
    <p:sldId id="1191" r:id="rId21"/>
    <p:sldId id="1192" r:id="rId22"/>
    <p:sldId id="1194" r:id="rId23"/>
    <p:sldId id="1196" r:id="rId24"/>
    <p:sldId id="1198" r:id="rId25"/>
    <p:sldId id="1299" r:id="rId26"/>
    <p:sldId id="1193" r:id="rId27"/>
    <p:sldId id="1287" r:id="rId28"/>
    <p:sldId id="1247" r:id="rId29"/>
    <p:sldId id="1289" r:id="rId30"/>
    <p:sldId id="1288" r:id="rId31"/>
    <p:sldId id="1290" r:id="rId32"/>
    <p:sldId id="1293" r:id="rId33"/>
    <p:sldId id="1291" r:id="rId34"/>
    <p:sldId id="1294" r:id="rId35"/>
    <p:sldId id="1295" r:id="rId36"/>
    <p:sldId id="1296" r:id="rId37"/>
    <p:sldId id="1297" r:id="rId38"/>
    <p:sldId id="1298" r:id="rId39"/>
    <p:sldId id="1155" r:id="rId40"/>
    <p:sldId id="1184" r:id="rId41"/>
    <p:sldId id="1154" r:id="rId42"/>
    <p:sldId id="1156" r:id="rId43"/>
    <p:sldId id="1157" r:id="rId44"/>
    <p:sldId id="1158" r:id="rId45"/>
    <p:sldId id="1160" r:id="rId46"/>
    <p:sldId id="1172" r:id="rId47"/>
    <p:sldId id="1161" r:id="rId48"/>
    <p:sldId id="1173" r:id="rId49"/>
    <p:sldId id="1162" r:id="rId50"/>
    <p:sldId id="1163" r:id="rId51"/>
    <p:sldId id="1164" r:id="rId52"/>
    <p:sldId id="1165" r:id="rId53"/>
    <p:sldId id="1166" r:id="rId54"/>
    <p:sldId id="1167" r:id="rId55"/>
    <p:sldId id="1169" r:id="rId56"/>
    <p:sldId id="1182" r:id="rId57"/>
    <p:sldId id="1171" r:id="rId58"/>
    <p:sldId id="1174" r:id="rId59"/>
    <p:sldId id="1175" r:id="rId60"/>
    <p:sldId id="1176" r:id="rId61"/>
    <p:sldId id="1177" r:id="rId62"/>
    <p:sldId id="1178" r:id="rId63"/>
    <p:sldId id="1179" r:id="rId64"/>
    <p:sldId id="1181" r:id="rId65"/>
    <p:sldId id="1183" r:id="rId6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289"/>
    <p:restoredTop sz="86395"/>
  </p:normalViewPr>
  <p:slideViewPr>
    <p:cSldViewPr snapToGrid="0" snapToObjects="1">
      <p:cViewPr varScale="1">
        <p:scale>
          <a:sx n="177" d="100"/>
          <a:sy n="177" d="100"/>
        </p:scale>
        <p:origin x="1912" y="176"/>
      </p:cViewPr>
      <p:guideLst/>
    </p:cSldViewPr>
  </p:slideViewPr>
  <p:outlineViewPr>
    <p:cViewPr>
      <p:scale>
        <a:sx n="33" d="100"/>
        <a:sy n="33" d="100"/>
      </p:scale>
      <p:origin x="0" y="-688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D93BB2-0CF2-674C-A455-8A0DAB3DFFE0}" type="datetimeFigureOut">
              <a:rPr lang="en-US" smtClean="0"/>
              <a:t>11/3/22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1B5F32-EE00-0545-A6AA-EA024B23A8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613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1054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Using min heap to achieve </a:t>
            </a:r>
            <a:r>
              <a:rPr lang="en-US" dirty="0" err="1"/>
              <a:t>NlogK</a:t>
            </a:r>
            <a:r>
              <a:rPr lang="en-US" dirty="0"/>
              <a:t> </a:t>
            </a:r>
          </a:p>
          <a:p>
            <a:pPr marL="171450" indent="-171450">
              <a:buFontTx/>
              <a:buChar char="-"/>
            </a:pPr>
            <a:r>
              <a:rPr lang="en-US" dirty="0"/>
              <a:t>Maintain a heap with size k</a:t>
            </a:r>
          </a:p>
          <a:p>
            <a:pPr marL="171450" indent="-171450">
              <a:buFontTx/>
              <a:buChar char="-"/>
            </a:pPr>
            <a:r>
              <a:rPr lang="en-US" dirty="0"/>
              <a:t>Each operation is log k</a:t>
            </a:r>
          </a:p>
          <a:p>
            <a:pPr marL="171450" indent="-171450">
              <a:buFontTx/>
              <a:buChar char="-"/>
            </a:pPr>
            <a:r>
              <a:rPr lang="en-US" dirty="0"/>
              <a:t>So in total N log 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1408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5483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5334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2586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5669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446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7823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8123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348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11/3/22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680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11/3/22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864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11/3/22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35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11/3/22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237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11/3/22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2851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11/3/22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619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4E38F9-AF6C-4941-9980-A5BFFCFC0FDD}" type="datetimeFigureOut">
              <a:rPr lang="en-US" smtClean="0"/>
              <a:t>11/3/22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070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tif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3.tiff"/><Relationship Id="rId7" Type="http://schemas.openxmlformats.org/officeDocument/2006/relationships/image" Target="../media/image19.png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openxmlformats.org/officeDocument/2006/relationships/image" Target="../media/image24.png"/><Relationship Id="rId4" Type="http://schemas.openxmlformats.org/officeDocument/2006/relationships/image" Target="../media/image14.tiff"/><Relationship Id="rId9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png"/><Relationship Id="rId7" Type="http://schemas.openxmlformats.org/officeDocument/2006/relationships/image" Target="../media/image280.png"/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1.png"/><Relationship Id="rId5" Type="http://schemas.openxmlformats.org/officeDocument/2006/relationships/image" Target="../media/image25.tiff"/><Relationship Id="rId4" Type="http://schemas.openxmlformats.org/officeDocument/2006/relationships/image" Target="../media/image24.tiff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1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tiff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tiff"/><Relationship Id="rId4" Type="http://schemas.openxmlformats.org/officeDocument/2006/relationships/image" Target="../media/image33.tif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tif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f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iff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0.png"/><Relationship Id="rId4" Type="http://schemas.openxmlformats.org/officeDocument/2006/relationships/image" Target="../media/image10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0.png"/><Relationship Id="rId5" Type="http://schemas.openxmlformats.org/officeDocument/2006/relationships/image" Target="../media/image150.png"/><Relationship Id="rId4" Type="http://schemas.openxmlformats.org/officeDocument/2006/relationships/image" Target="../media/image14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7" Type="http://schemas.openxmlformats.org/officeDocument/2006/relationships/image" Target="../media/image170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0.png"/><Relationship Id="rId5" Type="http://schemas.openxmlformats.org/officeDocument/2006/relationships/image" Target="../media/image150.png"/><Relationship Id="rId4" Type="http://schemas.openxmlformats.org/officeDocument/2006/relationships/image" Target="../media/image14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00.png"/><Relationship Id="rId5" Type="http://schemas.openxmlformats.org/officeDocument/2006/relationships/image" Target="../media/image250.png"/><Relationship Id="rId4" Type="http://schemas.openxmlformats.org/officeDocument/2006/relationships/image" Target="../media/image24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7" Type="http://schemas.openxmlformats.org/officeDocument/2006/relationships/image" Target="../media/image39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00.png"/><Relationship Id="rId5" Type="http://schemas.openxmlformats.org/officeDocument/2006/relationships/image" Target="../media/image250.png"/><Relationship Id="rId4" Type="http://schemas.openxmlformats.org/officeDocument/2006/relationships/image" Target="../media/image24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tiff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29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0.pn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0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tiff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tiff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iff"/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tiff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tiff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440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tiff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tiff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3764" y="1112635"/>
            <a:ext cx="9798996" cy="23876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CSE 417T</a:t>
            </a:r>
            <a:br>
              <a:rPr lang="en-US" dirty="0"/>
            </a:br>
            <a:r>
              <a:rPr lang="en-US" dirty="0"/>
              <a:t>Introduction to Machine Learning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663764" y="4774414"/>
            <a:ext cx="11528236" cy="1655762"/>
          </a:xfrm>
        </p:spPr>
        <p:txBody>
          <a:bodyPr>
            <a:normAutofit/>
          </a:bodyPr>
          <a:lstStyle/>
          <a:p>
            <a:endParaRPr lang="en-US" dirty="0"/>
          </a:p>
          <a:p>
            <a:pPr algn="l"/>
            <a:r>
              <a:rPr lang="en-US" sz="3600" dirty="0"/>
              <a:t>Lecture 16</a:t>
            </a:r>
            <a:br>
              <a:rPr lang="en-US" sz="3600" dirty="0"/>
            </a:br>
            <a:r>
              <a:rPr lang="en-US" sz="3600" dirty="0"/>
              <a:t>Instructor: </a:t>
            </a:r>
            <a:r>
              <a:rPr lang="en-US" sz="3600" dirty="0" err="1"/>
              <a:t>Chien</a:t>
            </a:r>
            <a:r>
              <a:rPr lang="en-US" sz="3600" dirty="0"/>
              <a:t>-Ju (CJ) Ho</a:t>
            </a:r>
          </a:p>
        </p:txBody>
      </p:sp>
    </p:spTree>
    <p:extLst>
      <p:ext uri="{BB962C8B-B14F-4D97-AF65-F5344CB8AC3E}">
        <p14:creationId xmlns:p14="http://schemas.microsoft.com/office/powerpoint/2010/main" val="24772290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4F108F3-14B4-6549-84E6-CC153862A3A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Impacts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𝑘</m:t>
                    </m:r>
                  </m:oMath>
                </a14:m>
                <a:r>
                  <a:rPr lang="en-US" dirty="0"/>
                  <a:t> in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𝑘</m:t>
                    </m:r>
                  </m:oMath>
                </a14:m>
                <a:r>
                  <a:rPr lang="en-US" dirty="0"/>
                  <a:t>-Nearest Neighbor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4F108F3-14B4-6549-84E6-CC153862A3A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62C0A8-80E6-B943-A6E0-771447236E0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: the nearest neighbor hypothesis </a:t>
                </a:r>
              </a:p>
              <a:p>
                <a:pPr lvl="1"/>
                <a:r>
                  <a:rPr lang="en-US" dirty="0"/>
                  <a:t>many, complicated decision boundaries;  may overfit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𝑁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dirty="0"/>
                  <a:t> predicts the most common label in the training dataset </a:t>
                </a:r>
              </a:p>
              <a:p>
                <a:pPr lvl="1"/>
                <a:r>
                  <a:rPr lang="en-US" dirty="0"/>
                  <a:t>no decision boundaries; may underfit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controls the complexity of the hypothesis set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affects how well the learned hypothesis will generalize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62C0A8-80E6-B943-A6E0-771447236E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21871E8A-36B9-914B-9802-7CAAF77E63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6672" y="4547502"/>
            <a:ext cx="5687568" cy="2237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834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How to Choose </a:t>
                </a:r>
                <a14:m>
                  <m:oMath xmlns:m="http://schemas.openxmlformats.org/officeDocument/2006/math">
                    <m:r>
                      <a:rPr lang="en-US" smtClean="0">
                        <a:latin typeface="Cambria Math" charset="0"/>
                      </a:rPr>
                      <m:t>𝑘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863410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Making the choice of </a:t>
                </a:r>
                <a14:m>
                  <m:oMath xmlns:m="http://schemas.openxmlformats.org/officeDocument/2006/math">
                    <m:r>
                      <a:rPr lang="en-US" sz="2400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𝑘</m:t>
                    </m:r>
                  </m:oMath>
                </a14:m>
                <a:r>
                  <a:rPr lang="en-US" sz="2400" dirty="0"/>
                  <a:t> a function of </a:t>
                </a:r>
                <a14:m>
                  <m:oMath xmlns:m="http://schemas.openxmlformats.org/officeDocument/2006/math">
                    <m:r>
                      <a:rPr lang="en-US" sz="2400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𝑁</m:t>
                    </m:r>
                  </m:oMath>
                </a14:m>
                <a:r>
                  <a:rPr lang="en-US" sz="2400" dirty="0"/>
                  <a:t>, denoted by</a:t>
                </a:r>
                <a14:m>
                  <m:oMath xmlns:m="http://schemas.openxmlformats.org/officeDocument/2006/math">
                    <m:r>
                      <a:rPr lang="en-US" sz="2400" smtClean="0">
                        <a:solidFill>
                          <a:schemeClr val="accent1"/>
                        </a:solidFill>
                        <a:latin typeface="Cambria Math" charset="0"/>
                      </a:rPr>
                      <m:t> </m:t>
                    </m:r>
                    <m:r>
                      <a:rPr lang="en-US" sz="2400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𝑘</m:t>
                    </m:r>
                    <m:r>
                      <a:rPr lang="en-US" sz="2400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r>
                      <a:rPr lang="en-US" sz="2400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𝑁</m:t>
                    </m:r>
                    <m:r>
                      <a:rPr lang="en-US" sz="2400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:r>
                  <a:rPr lang="en-US" sz="2400" dirty="0"/>
                  <a:t>Theorem:</a:t>
                </a:r>
              </a:p>
              <a:p>
                <a:pPr lvl="1"/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>
                        <a:solidFill>
                          <a:schemeClr val="accent1"/>
                        </a:solidFill>
                        <a:latin typeface="Cambria Math" charset="0"/>
                      </a:rPr>
                      <m:t>𝑁</m:t>
                    </m:r>
                    <m:r>
                      <a:rPr lang="en-US">
                        <a:solidFill>
                          <a:schemeClr val="accent1"/>
                        </a:solidFill>
                        <a:latin typeface="Cambria Math" charset="0"/>
                      </a:rPr>
                      <m:t>→∞</m:t>
                    </m:r>
                  </m:oMath>
                </a14:m>
                <a:r>
                  <a:rPr lang="en-US" dirty="0"/>
                  <a:t>, if </a:t>
                </a:r>
                <a14:m>
                  <m:oMath xmlns:m="http://schemas.openxmlformats.org/officeDocument/2006/math">
                    <m:r>
                      <a:rPr lang="en-US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𝑘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e>
                    </m:d>
                    <m:r>
                      <a:rPr lang="en-US">
                        <a:solidFill>
                          <a:schemeClr val="accent1"/>
                        </a:solidFill>
                        <a:latin typeface="Cambria Math" charset="0"/>
                      </a:rPr>
                      <m:t>→∞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𝑘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e>
                        </m:d>
                      </m:num>
                      <m:den>
                        <m:r>
                          <a:rPr lang="en-US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den>
                    </m:f>
                    <m:r>
                      <a:rPr lang="en-US">
                        <a:solidFill>
                          <a:schemeClr val="accent1"/>
                        </a:solidFill>
                        <a:latin typeface="Cambria Math" charset="0"/>
                      </a:rPr>
                      <m:t>→0</m:t>
                    </m:r>
                  </m:oMath>
                </a14:m>
                <a:endParaRPr lang="en-US" dirty="0">
                  <a:solidFill>
                    <a:srgbClr val="00B050"/>
                  </a:solidFill>
                </a:endParaRPr>
              </a:p>
              <a:p>
                <a:pPr lvl="2"/>
                <a:endParaRPr lang="en-US" sz="500" dirty="0"/>
              </a:p>
              <a:p>
                <a:pPr lvl="1"/>
                <a:r>
                  <a:rPr lang="en-US" dirty="0"/>
                  <a:t>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</m:d>
                    <m:r>
                      <a:rPr lang="en-US">
                        <a:solidFill>
                          <a:schemeClr val="accent1"/>
                        </a:solidFill>
                        <a:latin typeface="Cambria Math" charset="0"/>
                      </a:rPr>
                      <m:t>→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</m:d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</m:d>
                    <m:r>
                      <a:rPr lang="en-US">
                        <a:solidFill>
                          <a:schemeClr val="accent1"/>
                        </a:solidFill>
                        <a:latin typeface="Cambria Math" charset="0"/>
                      </a:rPr>
                      <m:t>→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p>
                            <m:r>
                              <a:rPr lang="en-US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</m:d>
                  </m:oMath>
                </a14:m>
                <a:endParaRPr lang="en-US" dirty="0"/>
              </a:p>
              <a:p>
                <a:pPr lvl="1"/>
                <a:endParaRPr lang="en-US" sz="100" dirty="0"/>
              </a:p>
              <a:p>
                <a:pPr lvl="1"/>
                <a:endParaRPr lang="en-US" sz="100" dirty="0"/>
              </a:p>
              <a:p>
                <a:pPr lvl="1"/>
                <a:endParaRPr lang="en-US" sz="100" dirty="0"/>
              </a:p>
              <a:p>
                <a:r>
                  <a:rPr lang="en-US" sz="2400" dirty="0"/>
                  <a:t>Example: </a:t>
                </a:r>
                <a14:m>
                  <m:oMath xmlns:m="http://schemas.openxmlformats.org/officeDocument/2006/math">
                    <m:r>
                      <a:rPr lang="en-US" sz="2400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𝑘</m:t>
                    </m:r>
                    <m:r>
                      <a:rPr lang="en-US" sz="2400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r>
                      <a:rPr lang="en-US" sz="2400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𝑁</m:t>
                    </m:r>
                    <m:r>
                      <a:rPr lang="en-US" sz="2400" smtClean="0">
                        <a:solidFill>
                          <a:schemeClr val="accent1"/>
                        </a:solidFill>
                        <a:latin typeface="Cambria Math" charset="0"/>
                      </a:rPr>
                      <m:t>)=</m:t>
                    </m:r>
                    <m:rad>
                      <m:radPr>
                        <m:degHide m:val="on"/>
                        <m:ctrlP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40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e>
                    </m:rad>
                  </m:oMath>
                </a14:m>
                <a:r>
                  <a:rPr lang="en-US" sz="2400" dirty="0"/>
                  <a:t> satisfies the condition</a:t>
                </a:r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863410"/>
              </a:xfrm>
              <a:blipFill>
                <a:blip r:embed="rId3"/>
                <a:stretch>
                  <a:fillRect l="-844" t="-1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DA7B8629-A563-5228-73C6-5C60A0DD2806}"/>
                  </a:ext>
                </a:extLst>
              </p:cNvPr>
              <p:cNvSpPr/>
              <p:nvPr/>
            </p:nvSpPr>
            <p:spPr>
              <a:xfrm>
                <a:off x="1160888" y="4720027"/>
                <a:ext cx="5290312" cy="1969008"/>
              </a:xfrm>
              <a:prstGeom prst="round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u="sng" dirty="0"/>
                  <a:t>Informal intuitions:</a:t>
                </a:r>
              </a:p>
              <a:p>
                <a:endParaRPr lang="en-US" sz="300" u="sng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𝑘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𝑁</m:t>
                              </m:r>
                            </m:e>
                          </m:d>
                        </m:num>
                        <m:den>
                          <m:r>
                            <a:rPr lang="en-US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𝑁</m:t>
                          </m:r>
                        </m:den>
                      </m:f>
                      <m:r>
                        <a:rPr lang="en-US">
                          <a:solidFill>
                            <a:schemeClr val="accent1"/>
                          </a:solidFill>
                          <a:latin typeface="Cambria Math" charset="0"/>
                        </a:rPr>
                        <m:t>→0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tx1"/>
                          </a:solidFill>
                        </a:rPr>
                        <m:t>: 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tx1"/>
                          </a:solidFill>
                        </a:rPr>
                        <m:t>all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tx1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tx1"/>
                          </a:solidFill>
                        </a:rPr>
                        <m:t>the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tx1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tx1"/>
                          </a:solidFill>
                        </a:rPr>
                        <m:t>nearest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tx1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tx1"/>
                          </a:solidFill>
                        </a:rPr>
                        <m:t>neighbors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tx1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tx1"/>
                          </a:solidFill>
                        </a:rPr>
                        <m:t>are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tx1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tx1"/>
                          </a:solidFill>
                        </a:rPr>
                        <m:t>next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tx1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tx1"/>
                          </a:solidFill>
                        </a:rPr>
                        <m:t>to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tx1"/>
                          </a:solidFill>
                        </a:rPr>
                        <m:t> </m:t>
                      </m:r>
                      <m:acc>
                        <m:accPr>
                          <m:chr m:val="⃗"/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br>
                  <a:rPr lang="en-US" sz="600" i="1" dirty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</a:br>
                <a:br>
                  <a:rPr lang="en-US" sz="600" i="1" dirty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→∞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select infinitely many neighbors</a:t>
                </a:r>
              </a:p>
              <a:p>
                <a:endParaRPr lang="en-US" sz="20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endParaRPr lang="en-US" sz="200" b="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algn="ctr"/>
                <a:endParaRPr lang="en-US" dirty="0"/>
              </a:p>
              <a:p>
                <a:r>
                  <a:rPr lang="en-US" dirty="0"/>
                  <a:t>=&gt; We can almost reconstruct the target function</a:t>
                </a:r>
              </a:p>
            </p:txBody>
          </p:sp>
        </mc:Choice>
        <mc:Fallback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DA7B8629-A563-5228-73C6-5C60A0DD28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0888" y="4720027"/>
                <a:ext cx="5290312" cy="1969008"/>
              </a:xfrm>
              <a:prstGeom prst="roundRect">
                <a:avLst/>
              </a:prstGeom>
              <a:blipFill>
                <a:blip r:embed="rId4"/>
                <a:stretch>
                  <a:fillRect b="-31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34007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How to Choose </a:t>
                </a:r>
                <a14:m>
                  <m:oMath xmlns:m="http://schemas.openxmlformats.org/officeDocument/2006/math">
                    <m:r>
                      <a:rPr lang="en-US" smtClean="0">
                        <a:latin typeface="Cambria Math" charset="0"/>
                      </a:rPr>
                      <m:t>𝑘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863410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Making the choice of </a:t>
                </a:r>
                <a14:m>
                  <m:oMath xmlns:m="http://schemas.openxmlformats.org/officeDocument/2006/math">
                    <m:r>
                      <a:rPr lang="en-US" sz="2400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𝑘</m:t>
                    </m:r>
                  </m:oMath>
                </a14:m>
                <a:r>
                  <a:rPr lang="en-US" sz="2400" dirty="0"/>
                  <a:t> a function of </a:t>
                </a:r>
                <a14:m>
                  <m:oMath xmlns:m="http://schemas.openxmlformats.org/officeDocument/2006/math">
                    <m:r>
                      <a:rPr lang="en-US" sz="2400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𝑁</m:t>
                    </m:r>
                  </m:oMath>
                </a14:m>
                <a:r>
                  <a:rPr lang="en-US" sz="2400" dirty="0"/>
                  <a:t>, denoted by</a:t>
                </a:r>
                <a14:m>
                  <m:oMath xmlns:m="http://schemas.openxmlformats.org/officeDocument/2006/math">
                    <m:r>
                      <a:rPr lang="en-US" sz="2400" smtClean="0">
                        <a:solidFill>
                          <a:schemeClr val="accent1"/>
                        </a:solidFill>
                        <a:latin typeface="Cambria Math" charset="0"/>
                      </a:rPr>
                      <m:t> </m:t>
                    </m:r>
                    <m:r>
                      <a:rPr lang="en-US" sz="2400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𝑘</m:t>
                    </m:r>
                    <m:r>
                      <a:rPr lang="en-US" sz="2400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r>
                      <a:rPr lang="en-US" sz="2400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𝑁</m:t>
                    </m:r>
                    <m:r>
                      <a:rPr lang="en-US" sz="2400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:r>
                  <a:rPr lang="en-US" sz="2400" dirty="0"/>
                  <a:t>Theorem:</a:t>
                </a:r>
              </a:p>
              <a:p>
                <a:pPr lvl="1"/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>
                        <a:solidFill>
                          <a:schemeClr val="accent1"/>
                        </a:solidFill>
                        <a:latin typeface="Cambria Math" charset="0"/>
                      </a:rPr>
                      <m:t>𝑁</m:t>
                    </m:r>
                    <m:r>
                      <a:rPr lang="en-US">
                        <a:solidFill>
                          <a:schemeClr val="accent1"/>
                        </a:solidFill>
                        <a:latin typeface="Cambria Math" charset="0"/>
                      </a:rPr>
                      <m:t>→∞</m:t>
                    </m:r>
                  </m:oMath>
                </a14:m>
                <a:r>
                  <a:rPr lang="en-US" dirty="0"/>
                  <a:t>, if </a:t>
                </a:r>
                <a14:m>
                  <m:oMath xmlns:m="http://schemas.openxmlformats.org/officeDocument/2006/math">
                    <m:r>
                      <a:rPr lang="en-US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𝑘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e>
                    </m:d>
                    <m:r>
                      <a:rPr lang="en-US">
                        <a:solidFill>
                          <a:schemeClr val="accent1"/>
                        </a:solidFill>
                        <a:latin typeface="Cambria Math" charset="0"/>
                      </a:rPr>
                      <m:t>→∞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𝑘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e>
                        </m:d>
                      </m:num>
                      <m:den>
                        <m:r>
                          <a:rPr lang="en-US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den>
                    </m:f>
                    <m:r>
                      <a:rPr lang="en-US">
                        <a:solidFill>
                          <a:schemeClr val="accent1"/>
                        </a:solidFill>
                        <a:latin typeface="Cambria Math" charset="0"/>
                      </a:rPr>
                      <m:t>→0</m:t>
                    </m:r>
                  </m:oMath>
                </a14:m>
                <a:endParaRPr lang="en-US" dirty="0">
                  <a:solidFill>
                    <a:srgbClr val="00B050"/>
                  </a:solidFill>
                </a:endParaRPr>
              </a:p>
              <a:p>
                <a:pPr lvl="2"/>
                <a:endParaRPr lang="en-US" sz="500" dirty="0"/>
              </a:p>
              <a:p>
                <a:pPr lvl="1"/>
                <a:r>
                  <a:rPr lang="en-US" dirty="0"/>
                  <a:t>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</m:d>
                    <m:r>
                      <a:rPr lang="en-US">
                        <a:solidFill>
                          <a:schemeClr val="accent1"/>
                        </a:solidFill>
                        <a:latin typeface="Cambria Math" charset="0"/>
                      </a:rPr>
                      <m:t>→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</m:d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</m:d>
                    <m:r>
                      <a:rPr lang="en-US">
                        <a:solidFill>
                          <a:schemeClr val="accent1"/>
                        </a:solidFill>
                        <a:latin typeface="Cambria Math" charset="0"/>
                      </a:rPr>
                      <m:t>→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p>
                            <m:r>
                              <a:rPr lang="en-US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</m:d>
                  </m:oMath>
                </a14:m>
                <a:endParaRPr lang="en-US" dirty="0"/>
              </a:p>
              <a:p>
                <a:pPr lvl="1"/>
                <a:endParaRPr lang="en-US" sz="100" dirty="0"/>
              </a:p>
              <a:p>
                <a:pPr lvl="1"/>
                <a:endParaRPr lang="en-US" sz="100" dirty="0"/>
              </a:p>
              <a:p>
                <a:pPr lvl="1"/>
                <a:endParaRPr lang="en-US" sz="100" dirty="0"/>
              </a:p>
              <a:p>
                <a:r>
                  <a:rPr lang="en-US" sz="2400" dirty="0"/>
                  <a:t>Example: </a:t>
                </a:r>
                <a14:m>
                  <m:oMath xmlns:m="http://schemas.openxmlformats.org/officeDocument/2006/math">
                    <m:r>
                      <a:rPr lang="en-US" sz="2400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𝑘</m:t>
                    </m:r>
                    <m:r>
                      <a:rPr lang="en-US" sz="2400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r>
                      <a:rPr lang="en-US" sz="2400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𝑁</m:t>
                    </m:r>
                    <m:r>
                      <a:rPr lang="en-US" sz="2400" smtClean="0">
                        <a:solidFill>
                          <a:schemeClr val="accent1"/>
                        </a:solidFill>
                        <a:latin typeface="Cambria Math" charset="0"/>
                      </a:rPr>
                      <m:t>)=</m:t>
                    </m:r>
                    <m:rad>
                      <m:radPr>
                        <m:degHide m:val="on"/>
                        <m:ctrlP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40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e>
                    </m:rad>
                  </m:oMath>
                </a14:m>
                <a:r>
                  <a:rPr lang="en-US" sz="2400" dirty="0"/>
                  <a:t> satisfies the condition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Practical rules of thumb:</a:t>
                </a:r>
              </a:p>
              <a:p>
                <a:pPr lvl="1"/>
                <a:r>
                  <a:rPr lang="en-US" dirty="0"/>
                  <a:t>Small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>
                        <a:solidFill>
                          <a:schemeClr val="accent1"/>
                        </a:solidFill>
                        <a:latin typeface="Cambria Math" charset="0"/>
                      </a:rPr>
                      <m:t>𝑘</m:t>
                    </m:r>
                    <m: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(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e</m:t>
                    </m:r>
                    <m: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g</m:t>
                    </m:r>
                    <m: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., 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k</m:t>
                    </m:r>
                    <m:r>
                      <a:rPr lang="en-US">
                        <a:solidFill>
                          <a:schemeClr val="accent1"/>
                        </a:solidFill>
                        <a:latin typeface="Cambria Math" charset="0"/>
                      </a:rPr>
                      <m:t>=3</m:t>
                    </m:r>
                    <m: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/>
                  <a:t>is often a good enough choice</a:t>
                </a:r>
              </a:p>
              <a:p>
                <a:pPr lvl="1"/>
                <a:r>
                  <a:rPr lang="en-US" dirty="0"/>
                  <a:t>Using validation to choose </a:t>
                </a:r>
                <a14:m>
                  <m:oMath xmlns:m="http://schemas.openxmlformats.org/officeDocument/2006/math">
                    <m:r>
                      <a:rPr lang="en-US">
                        <a:solidFill>
                          <a:schemeClr val="accent1"/>
                        </a:solidFill>
                        <a:latin typeface="Cambria Math" charset="0"/>
                      </a:rPr>
                      <m:t>𝑘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863410"/>
              </a:xfrm>
              <a:blipFill>
                <a:blip r:embed="rId3"/>
                <a:stretch>
                  <a:fillRect l="-844" t="-1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509994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Summary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𝑘</m:t>
                    </m:r>
                  </m:oMath>
                </a14:m>
                <a:r>
                  <a:rPr lang="en-US" dirty="0"/>
                  <a:t>-NN So Far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Pros</a:t>
                </a:r>
              </a:p>
              <a:p>
                <a:pPr lvl="1"/>
                <a:r>
                  <a:rPr lang="en-US" dirty="0"/>
                  <a:t>Simple algorithm</a:t>
                </a:r>
              </a:p>
              <a:p>
                <a:pPr lvl="1"/>
                <a:r>
                  <a:rPr lang="en-US" dirty="0"/>
                  <a:t>Good interpretations</a:t>
                </a:r>
              </a:p>
              <a:p>
                <a:pPr lvl="1"/>
                <a:r>
                  <a:rPr lang="en-US" dirty="0"/>
                  <a:t>Nice theoretical guarantee</a:t>
                </a:r>
              </a:p>
              <a:p>
                <a:pPr lvl="1"/>
                <a:r>
                  <a:rPr lang="en-US" dirty="0"/>
                  <a:t>Easy to adapt to regression </a:t>
                </a: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(average of nearest neighbors) </a:t>
                </a:r>
                <a:r>
                  <a:rPr lang="en-US" dirty="0"/>
                  <a:t>and multi-class classification </a:t>
                </a: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(majority voting)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Cons</a:t>
                </a:r>
              </a:p>
              <a:p>
                <a:pPr lvl="1"/>
                <a:r>
                  <a:rPr lang="en-US" dirty="0"/>
                  <a:t>Curse of dimensionality</a:t>
                </a:r>
              </a:p>
              <a:p>
                <a:pPr lvl="1"/>
                <a:r>
                  <a:rPr lang="en-US" dirty="0"/>
                  <a:t>Computational issue </a:t>
                </a:r>
              </a:p>
              <a:p>
                <a:pPr lvl="2"/>
                <a:r>
                  <a:rPr lang="en-US" dirty="0"/>
                  <a:t>each prediction requires </a:t>
                </a:r>
                <a:r>
                  <a:rPr lang="en-US" dirty="0">
                    <a:solidFill>
                      <a:schemeClr val="accent1"/>
                    </a:solidFill>
                  </a:rPr>
                  <a:t>O(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𝑁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)</a:t>
                </a:r>
                <a:r>
                  <a:rPr lang="en-US" dirty="0"/>
                  <a:t> computation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3"/>
                <a:stretch>
                  <a:fillRect l="-1086" t="-20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63071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Curse of Dimensionality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Generally, higher dimensionality implies harder learning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(think VC)</a:t>
            </a:r>
          </a:p>
          <a:p>
            <a:endParaRPr lang="en-US" dirty="0"/>
          </a:p>
          <a:p>
            <a:r>
              <a:rPr lang="en-US" dirty="0"/>
              <a:t>Things are worse with similarity-based methods</a:t>
            </a:r>
          </a:p>
          <a:p>
            <a:pPr lvl="1"/>
            <a:r>
              <a:rPr lang="en-US" dirty="0"/>
              <a:t>Rely on assumptions that nearby points have similar label distributions</a:t>
            </a:r>
          </a:p>
          <a:p>
            <a:pPr lvl="1"/>
            <a:r>
              <a:rPr lang="en-US" dirty="0"/>
              <a:t>As the dimension grows, most of the points will not be nearby to each other</a:t>
            </a:r>
            <a:r>
              <a:rPr lang="mr-IN" dirty="0"/>
              <a:t>…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57196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Illustration of Curse of Dimensionality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1036808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Think </a:t>
                </a:r>
                <a:r>
                  <a:rPr lang="en-US" dirty="0">
                    <a:solidFill>
                      <a:schemeClr val="tx1"/>
                    </a:solidFill>
                  </a:rPr>
                  <a:t>about Euclidean distance: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𝑑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begChr m:val="‖"/>
                        <m:endChr m:val="‖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</m:t>
                        </m:r>
                        <m:acc>
                          <m:accPr>
                            <m:chr m:val="⃗"/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e>
                    </m:d>
                  </m:oMath>
                </a14:m>
                <a:endParaRPr lang="en-US" sz="200" dirty="0">
                  <a:solidFill>
                    <a:schemeClr val="tx1"/>
                  </a:solidFill>
                </a:endParaRPr>
              </a:p>
              <a:p>
                <a:endParaRPr lang="en-US" dirty="0"/>
              </a:p>
              <a:p>
                <a:r>
                  <a:rPr lang="en-US" dirty="0"/>
                  <a:t>Illustration</a:t>
                </a:r>
                <a:endParaRPr lang="en-US" dirty="0">
                  <a:solidFill>
                    <a:schemeClr val="tx1"/>
                  </a:solidFill>
                </a:endParaRPr>
              </a:p>
              <a:p>
                <a:pPr lvl="1"/>
                <a:r>
                  <a:rPr lang="en-US" dirty="0"/>
                  <a:t>Consider the space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(a hypercube with length of each side = 1)</a:t>
                </a:r>
              </a:p>
              <a:p>
                <a:pPr lvl="1"/>
                <a:r>
                  <a:rPr lang="en-US" dirty="0"/>
                  <a:t>What’s the side length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ℓ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of a hypercube that takes up </a:t>
                </a:r>
                <a:r>
                  <a:rPr lang="en-US" dirty="0">
                    <a:solidFill>
                      <a:schemeClr val="accent1"/>
                    </a:solidFill>
                  </a:rPr>
                  <a:t>1%</a:t>
                </a:r>
                <a:r>
                  <a:rPr lang="en-US" dirty="0"/>
                  <a:t> of the space?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𝑑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=1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: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ℓ=0.01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𝑑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=2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: 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ℓ=0.1</m:t>
                    </m:r>
                  </m:oMath>
                </a14:m>
                <a:endParaRPr lang="en-US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pPr lvl="2"/>
                <a:r>
                  <a:rPr lang="en-US" b="0" i="1" dirty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  <a:t>…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altLang="zh-TW" i="1">
                        <a:solidFill>
                          <a:schemeClr val="accent1"/>
                        </a:solidFill>
                        <a:latin typeface="Cambria Math" charset="0"/>
                      </a:rPr>
                      <m:t>𝑑</m:t>
                    </m:r>
                    <m:r>
                      <a:rPr lang="en-US" altLang="zh-TW" i="1">
                        <a:solidFill>
                          <a:schemeClr val="accent1"/>
                        </a:solidFill>
                        <a:latin typeface="Cambria Math" charset="0"/>
                      </a:rPr>
                      <m:t>=100: 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ℓ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𝑑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=0.01</m:t>
                    </m:r>
                  </m:oMath>
                </a14:m>
                <a:r>
                  <a:rPr lang="zh-TW" alt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altLang="zh-TW" dirty="0">
                    <a:solidFill>
                      <a:schemeClr val="accent1"/>
                    </a:solidFill>
                  </a:rPr>
                  <a:t>=&gt;</a:t>
                </a:r>
                <a14:m>
                  <m:oMath xmlns:m="http://schemas.openxmlformats.org/officeDocument/2006/math">
                    <m:r>
                      <a:rPr lang="en-US" altLang="zh-TW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ℓ≈0.95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en-US" altLang="zh-TW" i="1">
                        <a:solidFill>
                          <a:schemeClr val="accent1"/>
                        </a:solidFill>
                        <a:latin typeface="Cambria Math" charset="0"/>
                      </a:rPr>
                      <m:t>𝑑</m:t>
                    </m:r>
                    <m:r>
                      <a:rPr lang="en-US" altLang="zh-TW" i="1">
                        <a:solidFill>
                          <a:schemeClr val="accent1"/>
                        </a:solidFill>
                        <a:latin typeface="Cambria Math" charset="0"/>
                      </a:rPr>
                      <m:t>=1000: 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ℓ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𝑑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=0.01</m:t>
                    </m:r>
                  </m:oMath>
                </a14:m>
                <a:r>
                  <a:rPr lang="zh-TW" alt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altLang="zh-TW" dirty="0">
                    <a:solidFill>
                      <a:schemeClr val="accent1"/>
                    </a:solidFill>
                  </a:rPr>
                  <a:t>=&gt;</a:t>
                </a:r>
                <a14:m>
                  <m:oMath xmlns:m="http://schemas.openxmlformats.org/officeDocument/2006/math">
                    <m:r>
                      <a:rPr lang="en-US" altLang="zh-TW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i="1">
                        <a:solidFill>
                          <a:schemeClr val="accent1"/>
                        </a:solidFill>
                        <a:latin typeface="Cambria Math" charset="0"/>
                      </a:rPr>
                      <m:t>ℓ≈0.9</m:t>
                    </m:r>
                    <m:r>
                      <a:rPr lang="en-US" altLang="zh-TW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954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1036808" cy="5032375"/>
              </a:xfrm>
              <a:blipFill>
                <a:blip r:embed="rId2"/>
                <a:stretch>
                  <a:fillRect l="-1034" t="-30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72597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Illustration of Curse of Dimensionality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Consider the distance to the origin when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𝑑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=100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Consider the case that the value of each dimension is uniformly drawn</a:t>
                </a:r>
              </a:p>
              <a:p>
                <a:pPr lvl="1"/>
                <a:r>
                  <a:rPr lang="en-US" dirty="0"/>
                  <a:t>Only </a:t>
                </a:r>
                <a:r>
                  <a:rPr lang="en-US" dirty="0">
                    <a:solidFill>
                      <a:schemeClr val="accent1"/>
                    </a:solidFill>
                  </a:rPr>
                  <a:t>1%</a:t>
                </a:r>
                <a:r>
                  <a:rPr lang="en-US" dirty="0"/>
                  <a:t> of the points will be in the hypercube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0,0.95</m:t>
                            </m:r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100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Most of the points will be far away from the origin</a:t>
                </a:r>
              </a:p>
              <a:p>
                <a:pPr lvl="1"/>
                <a:r>
                  <a:rPr lang="en-US" dirty="0"/>
                  <a:t>Most of the points will be far away from each other</a:t>
                </a:r>
              </a:p>
              <a:p>
                <a:endParaRPr lang="en-US" dirty="0"/>
              </a:p>
              <a:p>
                <a:r>
                  <a:rPr lang="en-US" dirty="0"/>
                  <a:t>No simple solutions</a:t>
                </a:r>
                <a:r>
                  <a:rPr lang="mr-IN" dirty="0"/>
                  <a:t>…</a:t>
                </a:r>
                <a:r>
                  <a:rPr lang="en-US" dirty="0"/>
                  <a:t>.</a:t>
                </a:r>
              </a:p>
              <a:p>
                <a:pPr lvl="1"/>
                <a:r>
                  <a:rPr lang="en-US" dirty="0"/>
                  <a:t>Getting more data</a:t>
                </a:r>
              </a:p>
              <a:p>
                <a:pPr lvl="1"/>
                <a:r>
                  <a:rPr lang="en-US" dirty="0"/>
                  <a:t>Reduce dimensions (see LFD 9.2)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69200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237F63-E29B-9B49-868B-51B6F03E2B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Computational Issues for k-NN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C30801-7A68-3D4F-8287-4974CEEF58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52432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Computational Issues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215256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𝑘</m:t>
                    </m:r>
                  </m:oMath>
                </a14:m>
                <a:r>
                  <a:rPr lang="en-US" dirty="0"/>
                  <a:t>-Nearest Neighbor is computationally demanding</a:t>
                </a:r>
              </a:p>
              <a:p>
                <a:pPr lvl="1"/>
                <a:r>
                  <a:rPr lang="en-US" dirty="0"/>
                  <a:t>Need to store all data points: space complexity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𝑂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𝑁𝑑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For each prediction for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Calculate the distance to every point 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Find the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closest points</a:t>
                </a:r>
              </a:p>
              <a:p>
                <a:pPr lvl="2"/>
                <a:r>
                  <a:rPr lang="en-US" dirty="0"/>
                  <a:t>Time complexity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𝑂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𝑁𝑑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𝑁𝑙𝑜𝑔𝑘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:endParaRPr lang="en-US" dirty="0"/>
              </a:p>
              <a:p>
                <a:r>
                  <a:rPr lang="en-US" dirty="0"/>
                  <a:t>Two general approaches:</a:t>
                </a:r>
              </a:p>
              <a:p>
                <a:pPr lvl="1"/>
                <a:r>
                  <a:rPr lang="en-US" dirty="0"/>
                  <a:t>Reduce the number of data points</a:t>
                </a:r>
              </a:p>
              <a:p>
                <a:pPr lvl="1"/>
                <a:r>
                  <a:rPr lang="en-US" dirty="0"/>
                  <a:t>Store the data in some data structure to speed up searching</a:t>
                </a:r>
              </a:p>
              <a:p>
                <a:pPr lvl="1"/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See LFD 6.2.3 for more discussion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215256"/>
              </a:xfrm>
              <a:blipFill>
                <a:blip r:embed="rId3"/>
                <a:stretch>
                  <a:fillRect l="-1086" t="-19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54685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Computational Issues: Potential Solutions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Reduce the number of data points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228600" lvl="1">
              <a:spcBef>
                <a:spcPts val="1000"/>
              </a:spcBef>
            </a:pPr>
            <a:r>
              <a:rPr lang="en-US" dirty="0"/>
              <a:t>Store the data in some data structure to speed up searching</a:t>
            </a:r>
          </a:p>
          <a:p>
            <a:endParaRPr lang="en-US" dirty="0"/>
          </a:p>
          <a:p>
            <a:pPr lvl="1"/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9888" y="2568924"/>
            <a:ext cx="3592540" cy="1600740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5534116" y="2526665"/>
            <a:ext cx="5383820" cy="1642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Intuition: remove points that will not impact the decision boundary.</a:t>
            </a:r>
          </a:p>
          <a:p>
            <a:r>
              <a:rPr lang="en-US" sz="2400" dirty="0"/>
              <a:t>Generally a hard problem. But there are some heuristic approaches.</a:t>
            </a:r>
          </a:p>
          <a:p>
            <a:endParaRPr lang="en-US" sz="2400" dirty="0"/>
          </a:p>
          <a:p>
            <a:pPr lvl="1"/>
            <a:endParaRPr lang="en-US" sz="2000" dirty="0">
              <a:solidFill>
                <a:schemeClr val="accent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6554" y="4836127"/>
            <a:ext cx="2141126" cy="2021873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5616034" y="5025563"/>
            <a:ext cx="5521358" cy="1642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Intuition: Cluster data points</a:t>
            </a:r>
          </a:p>
          <a:p>
            <a:r>
              <a:rPr lang="en-US" sz="2400" dirty="0"/>
              <a:t>For a new data point, first find a nearest cluster. Then find the nearest points within that cluster</a:t>
            </a:r>
          </a:p>
          <a:p>
            <a:pPr lvl="1"/>
            <a:endParaRPr lang="en-US" sz="20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5508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49C459-2739-064E-951D-FF972BC54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ED3BCF-413E-834D-B48B-C32E40E064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6"/>
          </a:xfrm>
        </p:spPr>
        <p:txBody>
          <a:bodyPr>
            <a:normAutofit/>
          </a:bodyPr>
          <a:lstStyle/>
          <a:p>
            <a:r>
              <a:rPr lang="en-US" dirty="0"/>
              <a:t>Homework 4 is due November 14 (Monday)</a:t>
            </a:r>
            <a:endParaRPr lang="en-US" dirty="0">
              <a:solidFill>
                <a:srgbClr val="C00000"/>
              </a:solidFill>
            </a:endParaRPr>
          </a:p>
          <a:p>
            <a:pPr lvl="1"/>
            <a:endParaRPr lang="en-US" dirty="0"/>
          </a:p>
          <a:p>
            <a:r>
              <a:rPr lang="en-US" dirty="0"/>
              <a:t>Keep track of your own late days</a:t>
            </a:r>
          </a:p>
          <a:p>
            <a:pPr lvl="1"/>
            <a:r>
              <a:rPr lang="en-US" dirty="0" err="1"/>
              <a:t>Gradescope</a:t>
            </a:r>
            <a:r>
              <a:rPr lang="en-US" dirty="0"/>
              <a:t> doesn’t allow separate deadlines</a:t>
            </a:r>
          </a:p>
          <a:p>
            <a:pPr lvl="1"/>
            <a:r>
              <a:rPr lang="en-US" dirty="0"/>
              <a:t>Your submissions </a:t>
            </a:r>
            <a:r>
              <a:rPr lang="en-US" dirty="0">
                <a:solidFill>
                  <a:srgbClr val="C00000"/>
                </a:solidFill>
              </a:rPr>
              <a:t>won’t be graded </a:t>
            </a:r>
            <a:r>
              <a:rPr lang="en-US" dirty="0"/>
              <a:t>if you exceed the late-day limit</a:t>
            </a:r>
          </a:p>
        </p:txBody>
      </p:sp>
    </p:spTree>
    <p:extLst>
      <p:ext uri="{BB962C8B-B14F-4D97-AF65-F5344CB8AC3E}">
        <p14:creationId xmlns:p14="http://schemas.microsoft.com/office/powerpoint/2010/main" val="7687100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49A79-35AF-DD47-A8DF-E8434F45C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Reduce the Amount of Data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0BB69E-F352-584C-A587-32BF030D92A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871011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Consider the following example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Goal: Drop data that doesn’t impact the decision boundary</a:t>
                </a:r>
              </a:p>
              <a:p>
                <a:pPr lvl="1"/>
                <a:r>
                  <a:rPr lang="en-US" dirty="0"/>
                  <a:t>Find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⊆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zh-TW" alt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altLang="zh-TW" dirty="0"/>
                  <a:t>such that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∀</m:t>
                    </m:r>
                    <m:acc>
                      <m:accPr>
                        <m:chr m:val="⃗"/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endParaRPr lang="en-US" dirty="0"/>
              </a:p>
              <a:p>
                <a:pPr lvl="1"/>
                <a:endParaRPr lang="en-US" sz="600" dirty="0"/>
              </a:p>
              <a:p>
                <a:pPr lvl="1"/>
                <a:r>
                  <a:rPr lang="en-US" dirty="0"/>
                  <a:t>Generally a hard goal to achieve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0BB69E-F352-584C-A587-32BF030D92A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871011"/>
              </a:xfrm>
              <a:blipFill>
                <a:blip r:embed="rId2"/>
                <a:stretch>
                  <a:fillRect l="-1086" t="-2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C998F3CC-7072-2345-A799-729683181C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7547" y="2483611"/>
            <a:ext cx="2140544" cy="20834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58BC2F2-B2E5-EB49-B683-D61D831ADC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8269" y="2455070"/>
            <a:ext cx="3053843" cy="2112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164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775E3E-4BEC-7846-9A6C-F0032D1D2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Probably Easier Goal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E4EF84-26F1-5344-BC97-F8CB0FA5EB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Instead of making the </a:t>
            </a:r>
            <a:r>
              <a:rPr lang="en-US" dirty="0">
                <a:solidFill>
                  <a:schemeClr val="accent2"/>
                </a:solidFill>
              </a:rPr>
              <a:t>decision boundary </a:t>
            </a:r>
            <a:r>
              <a:rPr lang="en-US" dirty="0"/>
              <a:t>consistent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Aim for making the prediction on the </a:t>
            </a:r>
            <a:r>
              <a:rPr lang="en-US" dirty="0">
                <a:solidFill>
                  <a:schemeClr val="accent2"/>
                </a:solidFill>
              </a:rPr>
              <a:t>training data </a:t>
            </a:r>
            <a:r>
              <a:rPr lang="en-US" dirty="0"/>
              <a:t>consistent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9AC971-838A-714A-B982-871EAA92F4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1659" y="2440938"/>
            <a:ext cx="1730346" cy="168420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35B423B-D296-1446-B2D5-44EB012C49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1005" y="2389327"/>
            <a:ext cx="2468627" cy="1707274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1021BE2-3721-464D-99F0-DB0A625557FC}"/>
              </a:ext>
            </a:extLst>
          </p:cNvPr>
          <p:cNvGrpSpPr/>
          <p:nvPr/>
        </p:nvGrpSpPr>
        <p:grpSpPr>
          <a:xfrm>
            <a:off x="1851659" y="4863168"/>
            <a:ext cx="4347973" cy="1735814"/>
            <a:chOff x="1844643" y="4961839"/>
            <a:chExt cx="4347973" cy="173581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05E7221-6B7C-6E48-92EE-A4EC5054DC6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44643" y="5013450"/>
              <a:ext cx="1730346" cy="1684203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D897A3F-46E0-E341-9B2E-5F6E4DE18C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23989" y="4961839"/>
              <a:ext cx="2468627" cy="1707274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0178192-FD54-7A4D-8D4F-82623BC9512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89121" y="4961839"/>
              <a:ext cx="1706879" cy="1660433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9FE4EC3-E2DC-A947-89DA-0BBA0004D560}"/>
                  </a:ext>
                </a:extLst>
              </p:cNvPr>
              <p:cNvSpPr txBox="1"/>
              <p:nvPr/>
            </p:nvSpPr>
            <p:spPr>
              <a:xfrm>
                <a:off x="6412992" y="3098373"/>
                <a:ext cx="40582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0" dirty="0"/>
                  <a:t>Find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zh-TW" altLang="en-US" b="0" dirty="0">
                    <a:solidFill>
                      <a:schemeClr val="accent1"/>
                    </a:solidFill>
                  </a:rPr>
                  <a:t> </a:t>
                </a:r>
                <a:r>
                  <a:rPr lang="en-US" altLang="zh-TW" b="0" dirty="0"/>
                  <a:t>such that </a:t>
                </a:r>
                <a:r>
                  <a:rPr lang="en-US" altLang="zh-TW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d>
                      <m:d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d>
                      <m:d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∀</m:t>
                    </m:r>
                    <m:acc>
                      <m:accPr>
                        <m:chr m:val="⃗"/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9FE4EC3-E2DC-A947-89DA-0BBA0004D5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2992" y="3098373"/>
                <a:ext cx="4058290" cy="369332"/>
              </a:xfrm>
              <a:prstGeom prst="rect">
                <a:avLst/>
              </a:prstGeom>
              <a:blipFill>
                <a:blip r:embed="rId5"/>
                <a:stretch>
                  <a:fillRect l="-935" t="-9677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DA35876-5B2F-AF4D-A15C-0EE9666D3116}"/>
                  </a:ext>
                </a:extLst>
              </p:cNvPr>
              <p:cNvSpPr txBox="1"/>
              <p:nvPr/>
            </p:nvSpPr>
            <p:spPr>
              <a:xfrm>
                <a:off x="6554248" y="5693384"/>
                <a:ext cx="444493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Find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zh-TW" alt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altLang="zh-TW" dirty="0"/>
                  <a:t>such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d>
                      <m:d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d>
                      <m:d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∀</m:t>
                    </m:r>
                    <m:acc>
                      <m:accPr>
                        <m:chr m:val="⃗"/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DA35876-5B2F-AF4D-A15C-0EE9666D31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4248" y="5693384"/>
                <a:ext cx="4444935" cy="369332"/>
              </a:xfrm>
              <a:prstGeom prst="rect">
                <a:avLst/>
              </a:prstGeom>
              <a:blipFill>
                <a:blip r:embed="rId6"/>
                <a:stretch>
                  <a:fillRect l="-1143" t="-13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0C003C7-655F-274A-89D9-B8C275BA181A}"/>
                  </a:ext>
                </a:extLst>
              </p:cNvPr>
              <p:cNvSpPr txBox="1"/>
              <p:nvPr/>
            </p:nvSpPr>
            <p:spPr>
              <a:xfrm>
                <a:off x="2270220" y="4001294"/>
                <a:ext cx="8266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d>
                        <m:dPr>
                          <m:ctrlPr>
                            <a:rPr lang="en-US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0C003C7-655F-274A-89D9-B8C275BA18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0220" y="4001294"/>
                <a:ext cx="826637" cy="369332"/>
              </a:xfrm>
              <a:prstGeom prst="rect">
                <a:avLst/>
              </a:prstGeom>
              <a:blipFill>
                <a:blip r:embed="rId7"/>
                <a:stretch>
                  <a:fillRect t="-9677" b="-6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282DA2A-5315-E945-B440-52134487F41A}"/>
                  </a:ext>
                </a:extLst>
              </p:cNvPr>
              <p:cNvSpPr txBox="1"/>
              <p:nvPr/>
            </p:nvSpPr>
            <p:spPr>
              <a:xfrm>
                <a:off x="4850300" y="4001294"/>
                <a:ext cx="7985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d>
                        <m:dPr>
                          <m:ctrlPr>
                            <a:rPr lang="en-US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282DA2A-5315-E945-B440-52134487F4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0300" y="4001294"/>
                <a:ext cx="798552" cy="369332"/>
              </a:xfrm>
              <a:prstGeom prst="rect">
                <a:avLst/>
              </a:prstGeom>
              <a:blipFill>
                <a:blip r:embed="rId8"/>
                <a:stretch>
                  <a:fillRect t="-9677" b="-6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17C4546-3817-AB4A-AE46-86C37A2D9175}"/>
                  </a:ext>
                </a:extLst>
              </p:cNvPr>
              <p:cNvSpPr txBox="1"/>
              <p:nvPr/>
            </p:nvSpPr>
            <p:spPr>
              <a:xfrm>
                <a:off x="2326299" y="6462332"/>
                <a:ext cx="8266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d>
                        <m:dPr>
                          <m:ctrlPr>
                            <a:rPr lang="en-US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17C4546-3817-AB4A-AE46-86C37A2D91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6299" y="6462332"/>
                <a:ext cx="826637" cy="369332"/>
              </a:xfrm>
              <a:prstGeom prst="rect">
                <a:avLst/>
              </a:prstGeom>
              <a:blipFill>
                <a:blip r:embed="rId9"/>
                <a:stretch>
                  <a:fillRect t="-9677" b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29F1B1B-69B4-C84A-A567-C5FDCB6671B6}"/>
                  </a:ext>
                </a:extLst>
              </p:cNvPr>
              <p:cNvSpPr txBox="1"/>
              <p:nvPr/>
            </p:nvSpPr>
            <p:spPr>
              <a:xfrm>
                <a:off x="4911260" y="6458264"/>
                <a:ext cx="7985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d>
                        <m:dPr>
                          <m:ctrlPr>
                            <a:rPr lang="en-US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29F1B1B-69B4-C84A-A567-C5FDCB6671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1260" y="6458264"/>
                <a:ext cx="798552" cy="369332"/>
              </a:xfrm>
              <a:prstGeom prst="rect">
                <a:avLst/>
              </a:prstGeom>
              <a:blipFill>
                <a:blip r:embed="rId10"/>
                <a:stretch>
                  <a:fillRect t="-13333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87041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5" grpId="0"/>
      <p:bldP spid="1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88AF2-DA5E-4843-AEFD-0B8A3919A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Condensed Nearest Neighbor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40A057D-DA57-F341-B465-EC98023F0D0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551815"/>
              </a:xfrm>
            </p:spPr>
            <p:txBody>
              <a:bodyPr/>
              <a:lstStyle/>
              <a:p>
                <a:r>
                  <a:rPr lang="en-US" dirty="0"/>
                  <a:t>Goal: Find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zh-TW" alt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altLang="zh-TW" dirty="0"/>
                  <a:t>such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∀</m:t>
                    </m:r>
                    <m:acc>
                      <m:accPr>
                        <m:chr m:val="⃗"/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40A057D-DA57-F341-B465-EC98023F0D0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551815"/>
              </a:xfrm>
              <a:blipFill>
                <a:blip r:embed="rId2"/>
                <a:stretch>
                  <a:fillRect l="-1086" t="-26667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F3436513-B29A-B646-8B47-737E7E89EF6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2893704"/>
                <a:ext cx="7570470" cy="334975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dirty="0"/>
                  <a:t>An iterative algorithm</a:t>
                </a:r>
                <a:endParaRPr lang="en-US" sz="240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sz="2000" dirty="0"/>
                  <a:t>Random initialize a subset of data points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endParaRPr lang="en-US" sz="2000" dirty="0"/>
              </a:p>
              <a:p>
                <a:pPr lvl="1"/>
                <a:r>
                  <a:rPr lang="en-US" sz="2000" dirty="0"/>
                  <a:t>While (there exists point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0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  <m:r>
                      <a:rPr lang="en-US" sz="2000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000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sz="20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000" dirty="0"/>
                  <a:t>such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d>
                      <m:dPr>
                        <m:ctrlPr>
                          <a:rPr lang="en-US" sz="20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b>
                        </m:sSub>
                      </m:e>
                    </m:d>
                    <m:r>
                      <a:rPr lang="en-US" sz="2000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≠</m:t>
                    </m:r>
                    <m:sSub>
                      <m:sSubPr>
                        <m:ctrlPr>
                          <a:rPr lang="en-US" sz="20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d>
                      <m:dPr>
                        <m:ctrlPr>
                          <a:rPr lang="en-US" sz="20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dirty="0"/>
                  <a:t>)</a:t>
                </a:r>
              </a:p>
              <a:p>
                <a:pPr lvl="2"/>
                <a:r>
                  <a:rPr lang="en-US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be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Find the nearest point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\</m:t>
                    </m:r>
                    <m:r>
                      <m:rPr>
                        <m:sty m:val="p"/>
                      </m:rP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with the label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endParaRPr lang="en-US" dirty="0"/>
              </a:p>
              <a:p>
                <a:pPr lvl="2"/>
                <a:r>
                  <a:rPr lang="en-US" dirty="0"/>
                  <a:t>Insert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endParaRPr lang="en-US" dirty="0"/>
              </a:p>
              <a:p>
                <a:pPr lvl="2"/>
                <a:endParaRPr lang="en-US" dirty="0"/>
              </a:p>
              <a:p>
                <a:r>
                  <a:rPr lang="en-US" sz="2400" dirty="0"/>
                  <a:t>No theoretical guarantees</a:t>
                </a:r>
              </a:p>
              <a:p>
                <a:r>
                  <a:rPr lang="en-US" sz="2400" dirty="0"/>
                  <a:t>Reasonable empirical performance</a:t>
                </a: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F3436513-B29A-B646-8B47-737E7E89EF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893704"/>
                <a:ext cx="7570470" cy="3349752"/>
              </a:xfrm>
              <a:prstGeom prst="rect">
                <a:avLst/>
              </a:prstGeom>
              <a:blipFill>
                <a:blip r:embed="rId3"/>
                <a:stretch>
                  <a:fillRect l="-1174" t="-2652"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02610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71C32-1914-E042-9931-99B1F3C0D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Speed Up the Search for Nearest Neighbor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9B4A7B7-1045-B645-B68C-5AF09568827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1189101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For each prediction for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/>
                  <a:t>, we need to find the nearest point 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dirty="0"/>
              </a:p>
              <a:p>
                <a:r>
                  <a:rPr lang="en-US" dirty="0"/>
                  <a:t>Can we speed up this process?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9B4A7B7-1045-B645-B68C-5AF0956882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1189101"/>
              </a:xfrm>
              <a:blipFill>
                <a:blip r:embed="rId2"/>
                <a:stretch>
                  <a:fillRect l="-1086" t="-1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C6632193-F239-994D-9B2D-9278C7D44F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245" y="3149663"/>
            <a:ext cx="2540000" cy="33401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48C3CE75-BB9C-DF43-9CA8-97565FD18E3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880104" y="3203321"/>
                <a:ext cx="8689848" cy="349856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2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are two clusters</a:t>
                </a:r>
              </a:p>
              <a:p>
                <a:pPr lvl="1"/>
                <a:r>
                  <a:rPr lang="en-US" dirty="0"/>
                  <a:t>Centers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and radii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L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et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be the nearest cluster for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endParaRPr lang="en-US" dirty="0"/>
              </a:p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[1]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be the nearest point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Distance from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/>
                  <a:t> to any point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is at least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[1]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d>
                      <m:dPr>
                        <m:begChr m:val="‖"/>
                        <m:endChr m:val="‖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pPr lvl="1"/>
                <a:endParaRPr lang="en-US" sz="70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we don’t need to search points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48C3CE75-BB9C-DF43-9CA8-97565FD18E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0104" y="3203321"/>
                <a:ext cx="8689848" cy="3498562"/>
              </a:xfrm>
              <a:prstGeom prst="rect">
                <a:avLst/>
              </a:prstGeom>
              <a:blipFill>
                <a:blip r:embed="rId4"/>
                <a:stretch>
                  <a:fillRect l="-876" t="-39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98668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71C32-1914-E042-9931-99B1F3C0D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Speed Up the Search for Nearest Neighbor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632193-F239-994D-9B2D-9278C7D44F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164925"/>
            <a:ext cx="2540000" cy="33401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48C3CE75-BB9C-DF43-9CA8-97565FD18E3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827350" y="1549831"/>
                <a:ext cx="8689848" cy="520780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Condition to ignore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 </m:t>
                    </m:r>
                    <m:d>
                      <m:dPr>
                        <m:begChr m:val="‖"/>
                        <m:endChr m:val="‖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[1]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d>
                      <m:dPr>
                        <m:begChr m:val="‖"/>
                        <m:endChr m:val="‖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pPr marL="0" indent="0">
                  <a:buNone/>
                </a:pPr>
                <a:endParaRPr lang="en-US" sz="400" b="0" dirty="0"/>
              </a:p>
              <a:p>
                <a:r>
                  <a:rPr lang="en-US" dirty="0"/>
                  <a:t>We also know that: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[1]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d>
                      <m:dPr>
                        <m:begChr m:val="‖"/>
                        <m:endChr m:val="‖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b="0" dirty="0"/>
              </a:p>
              <a:p>
                <a:pPr lvl="1"/>
                <a:endParaRPr lang="en-US" sz="400" dirty="0"/>
              </a:p>
              <a:p>
                <a:r>
                  <a:rPr lang="en-US" dirty="0"/>
                  <a:t>If we have clusters that </a:t>
                </a: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d>
                      <m:dPr>
                        <m:begChr m:val="‖"/>
                        <m:endChr m:val="‖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i.e.,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begChr m:val="‖"/>
                        <m:endChr m:val="‖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(the approximation assumes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/>
                  <a:t> is close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  <a:p>
                <a:r>
                  <a:rPr lang="en-US" dirty="0"/>
                  <a:t>Then the condition to ignore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can hold</a:t>
                </a:r>
              </a:p>
              <a:p>
                <a:endParaRPr lang="en-US" sz="200" dirty="0"/>
              </a:p>
              <a:p>
                <a:r>
                  <a:rPr lang="en-US" dirty="0"/>
                  <a:t>Goal: Cluster data such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d>
                      <m:dPr>
                        <m:begChr m:val="‖"/>
                        <m:endChr m:val="‖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Different clusters to be far away</a:t>
                </a:r>
              </a:p>
              <a:p>
                <a:pPr lvl="1"/>
                <a:r>
                  <a:rPr lang="en-US" dirty="0"/>
                  <a:t>Points in the same are dense</a:t>
                </a:r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48C3CE75-BB9C-DF43-9CA8-97565FD18E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7350" y="1549831"/>
                <a:ext cx="8689848" cy="5207808"/>
              </a:xfrm>
              <a:prstGeom prst="rect">
                <a:avLst/>
              </a:prstGeom>
              <a:blipFill>
                <a:blip r:embed="rId3"/>
                <a:stretch>
                  <a:fillRect l="-1314" t="-2184" b="-4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8133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C93CD-1721-BC45-83A3-0CD3F0AF6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Lloyd’s Algorithm: Construct Clusters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1DAEEA9-4582-E640-AD7D-DF1B4934B05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Goal: Cluster data into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 clusters</a:t>
                </a:r>
              </a:p>
              <a:p>
                <a:pPr lvl="1"/>
                <a:r>
                  <a:rPr lang="en-US" dirty="0"/>
                  <a:t>Split points into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 sets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Such that the sum of distance from each point to its center is the smallest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pPr lvl="1"/>
                <a:r>
                  <a:rPr lang="en-US" dirty="0"/>
                  <a:t>Again, hard in general, but we can use greedy-based approaches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Lloyd’s Algorithm</a:t>
                </a:r>
              </a:p>
              <a:p>
                <a:pPr marL="457200" lvl="1" indent="0">
                  <a:buNone/>
                </a:pPr>
                <a:r>
                  <a:rPr lang="en-US" dirty="0"/>
                  <a:t>1. Randomly pick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 points as centers</a:t>
                </a:r>
              </a:p>
              <a:p>
                <a:pPr marL="457200" lvl="1" indent="0">
                  <a:buNone/>
                </a:pPr>
                <a:r>
                  <a:rPr lang="en-US" dirty="0"/>
                  <a:t>2. Create the Voronoi regions as clusters</a:t>
                </a:r>
              </a:p>
              <a:p>
                <a:pPr marL="457200" lvl="1" indent="0">
                  <a:buNone/>
                </a:pPr>
                <a:r>
                  <a:rPr lang="en-US" dirty="0"/>
                  <a:t>3. Update the centers (calculating the mean)</a:t>
                </a:r>
              </a:p>
              <a:p>
                <a:pPr marL="457200" lvl="1" indent="0">
                  <a:buNone/>
                </a:pPr>
                <a:r>
                  <a:rPr lang="en-US" dirty="0"/>
                  <a:t>4. Update the region</a:t>
                </a:r>
              </a:p>
              <a:p>
                <a:pPr marL="457200" lvl="1" indent="0">
                  <a:buNone/>
                </a:pPr>
                <a:r>
                  <a:rPr lang="en-US" dirty="0"/>
                  <a:t>5. Repeat 3 and 4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r>
                  <a:rPr lang="en-US" dirty="0"/>
                  <a:t>This is the first unsupervised learning algorithm we talk about in this course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1DAEEA9-4582-E640-AD7D-DF1B4934B05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2"/>
                <a:stretch>
                  <a:fillRect l="-965" t="-3252" r="-9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BBB4A18B-3574-614F-A716-8971BBC098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7305" y="3234100"/>
            <a:ext cx="2373748" cy="2512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465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1F6FCB-9196-2C4A-9149-77C6862EE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Remark:</a:t>
            </a:r>
            <a:br>
              <a:rPr lang="en-US" dirty="0"/>
            </a:br>
            <a:r>
              <a:rPr lang="en-US" dirty="0"/>
              <a:t>Nearest Neighbor is Nonparametric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826D06-C175-6940-BC27-1BAD21B2DC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0722" y="2289341"/>
            <a:ext cx="7673789" cy="450792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ECDE440-4117-454B-9009-E1151A2AE799}"/>
              </a:ext>
            </a:extLst>
          </p:cNvPr>
          <p:cNvSpPr txBox="1"/>
          <p:nvPr/>
        </p:nvSpPr>
        <p:spPr>
          <a:xfrm>
            <a:off x="6394077" y="1969994"/>
            <a:ext cx="1502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Linear models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94032B-23E5-594B-B54C-99BE780F354A}"/>
              </a:ext>
            </a:extLst>
          </p:cNvPr>
          <p:cNvSpPr txBox="1"/>
          <p:nvPr/>
        </p:nvSpPr>
        <p:spPr>
          <a:xfrm>
            <a:off x="2325595" y="1969994"/>
            <a:ext cx="1841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Nearest Neighbor</a:t>
            </a:r>
          </a:p>
        </p:txBody>
      </p:sp>
    </p:spTree>
    <p:extLst>
      <p:ext uri="{BB962C8B-B14F-4D97-AF65-F5344CB8AC3E}">
        <p14:creationId xmlns:p14="http://schemas.microsoft.com/office/powerpoint/2010/main" val="6339781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023FE7-455E-3C46-8AEA-7F75AD95E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Radial Basis Functions (RBF)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C4189B-7A10-2447-A3CE-7DC806689D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4136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Instance-Based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Make predictions based on data instances</a:t>
                </a:r>
              </a:p>
              <a:p>
                <a:endParaRPr lang="en-US" i="1" dirty="0">
                  <a:latin typeface="Cambria Math" charset="0"/>
                </a:endParaRP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𝑘</m:t>
                    </m:r>
                  </m:oMath>
                </a14:m>
                <a:r>
                  <a:rPr lang="en-US" dirty="0"/>
                  <a:t>-nearest neighbor (K-NN)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𝑔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𝑠𝑖𝑔𝑛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𝑘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𝑖</m:t>
                                    </m:r>
                                  </m:e>
                                </m:d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</m:e>
                        </m:nary>
                      </m:e>
                    </m:d>
                  </m:oMath>
                </a14:m>
                <a:endParaRPr lang="en-US" dirty="0"/>
              </a:p>
              <a:p>
                <a:pPr lvl="1"/>
                <a:endParaRPr lang="en-US" sz="200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lvl="1"/>
                <a:r>
                  <a:rPr lang="en-US" dirty="0"/>
                  <a:t>Predict according to the nearest neighbors</a:t>
                </a:r>
                <a:endParaRPr lang="en-US" sz="200" dirty="0"/>
              </a:p>
              <a:p>
                <a:endParaRPr lang="en-US" sz="1100" dirty="0"/>
              </a:p>
              <a:p>
                <a:r>
                  <a:rPr lang="en-US" dirty="0"/>
                  <a:t>Radial Basis Functions (RBF)</a:t>
                </a:r>
              </a:p>
              <a:p>
                <a:pPr lvl="1"/>
                <a:r>
                  <a:rPr lang="en-US" dirty="0"/>
                  <a:t>Focus of today</a:t>
                </a:r>
              </a:p>
              <a:p>
                <a:endParaRPr lang="en-US" sz="1100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Kernel SVM (Topic of Next Week)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charset="0"/>
                      </a:rPr>
                      <m:t>𝑔</m:t>
                    </m:r>
                    <m:d>
                      <m:dPr>
                        <m:ctrlPr>
                          <a:rPr lang="en-US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charset="0"/>
                      </a:rPr>
                      <m:t>=</m:t>
                    </m:r>
                    <m:r>
                      <a:rPr lang="en-US" i="1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charset="0"/>
                      </a:rPr>
                      <m:t>𝑠𝑖𝑔𝑛</m:t>
                    </m:r>
                    <m:d>
                      <m:dPr>
                        <m:ctrlPr>
                          <a:rPr lang="en-US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Sup>
                              <m:sSubSupPr>
                                <m:ctrlPr>
                                  <a:rPr lang="en-US" i="1" smtClean="0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i="1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sup>
                            </m:sSubSup>
                            <m:r>
                              <a:rPr lang="en-US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charset="0"/>
                              </a:rPr>
                              <m:t>&gt;0</m:t>
                            </m:r>
                          </m:sub>
                          <m:sup/>
                          <m:e>
                            <m:sSubSup>
                              <m:sSubSupPr>
                                <m:ctrlPr>
                                  <a:rPr lang="en-US" i="1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i="1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charset="0"/>
                              </a:rPr>
                              <m:t>𝐾</m:t>
                            </m:r>
                            <m:r>
                              <a:rPr lang="en-US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nary>
                        <m:r>
                          <a:rPr lang="en-US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))</m:t>
                        </m:r>
                      </m:e>
                    </m:d>
                  </m:oMath>
                </a14:m>
                <a:endParaRPr lang="en-US" i="1" dirty="0">
                  <a:solidFill>
                    <a:schemeClr val="bg1">
                      <a:lumMod val="65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 lvl="1"/>
                <a:endParaRPr lang="en-US" sz="200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Predict according to support vectors</a:t>
                </a:r>
                <a:endParaRPr lang="en-US" sz="200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endParaRPr lang="en-US" sz="20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3"/>
                <a:stretch>
                  <a:fillRect l="-965" t="-2267" b="-7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94192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1213BB-208F-6947-9840-D69FEFCF6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Radial Basis Functions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A3600A3-6836-D946-B3E9-4C2B0CB0C9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Think about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𝑘</m:t>
                    </m:r>
                  </m:oMath>
                </a14:m>
                <a:r>
                  <a:rPr lang="en-US" dirty="0"/>
                  <a:t>-nearest neighbor (K-NN) again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𝑔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𝑠𝑖𝑔𝑛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𝑘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𝑖</m:t>
                                    </m:r>
                                  </m:e>
                                </m:d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</m:e>
                        </m:nary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Make predictions based on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nearest data points</a:t>
                </a:r>
              </a:p>
              <a:p>
                <a:pPr lvl="1"/>
                <a:r>
                  <a:rPr lang="en-US" dirty="0"/>
                  <a:t>Each of the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data points has the same weight</a:t>
                </a:r>
              </a:p>
              <a:p>
                <a:endParaRPr lang="en-US" dirty="0"/>
              </a:p>
              <a:p>
                <a:r>
                  <a:rPr lang="en-US" dirty="0"/>
                  <a:t>Natural questions:</a:t>
                </a:r>
              </a:p>
              <a:p>
                <a:pPr lvl="1"/>
                <a:r>
                  <a:rPr lang="en-US" dirty="0">
                    <a:solidFill>
                      <a:schemeClr val="accent2"/>
                    </a:solidFill>
                  </a:rPr>
                  <a:t>Weight</a:t>
                </a:r>
                <a:r>
                  <a:rPr lang="en-US" dirty="0"/>
                  <a:t> them based on </a:t>
                </a:r>
                <a:r>
                  <a:rPr lang="en-US" dirty="0">
                    <a:solidFill>
                      <a:schemeClr val="accent2"/>
                    </a:solidFill>
                  </a:rPr>
                  <a:t>how close</a:t>
                </a:r>
                <a:r>
                  <a:rPr lang="en-US" dirty="0"/>
                  <a:t> data points are to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Can we use more (or even all) data?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A3600A3-6836-D946-B3E9-4C2B0CB0C9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81220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F5566-6C59-A44E-9CF3-B1916F8F4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23A750-DE57-4C48-BE4B-4453568059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9163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1213BB-208F-6947-9840-D69FEFCF6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Radial Basis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A3600A3-6836-D946-B3E9-4C2B0CB0C9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Given dataset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dirty="0"/>
                  <a:t>Task: Make a prediction on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endParaRPr lang="en-US" b="0" dirty="0"/>
              </a:p>
              <a:p>
                <a:endParaRPr lang="en-US" dirty="0"/>
              </a:p>
              <a:p>
                <a:r>
                  <a:rPr lang="en-US" b="0" dirty="0"/>
                  <a:t>Radial Basis Function: 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i="1">
                                                <a:solidFill>
                                                  <a:schemeClr val="accent2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chemeClr val="accent2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d>
                              </m:num>
                              <m:den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den>
                            </m:f>
                          </m:e>
                        </m:d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endParaRPr lang="en-US" b="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lvl="1"/>
                <a:endParaRPr lang="en-US" b="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en-US" dirty="0"/>
                  <a:t>a monotonically decreasing function</a:t>
                </a:r>
              </a:p>
              <a:p>
                <a:endParaRPr lang="en-US" dirty="0"/>
              </a:p>
              <a:p>
                <a:r>
                  <a:rPr lang="en-US" dirty="0"/>
                  <a:t>It’s called </a:t>
                </a:r>
                <a:r>
                  <a:rPr lang="en-US" dirty="0">
                    <a:solidFill>
                      <a:schemeClr val="accent2"/>
                    </a:solidFill>
                  </a:rPr>
                  <a:t>radial</a:t>
                </a:r>
                <a:r>
                  <a:rPr lang="en-US" dirty="0"/>
                  <a:t> basis function since it takes the </a:t>
                </a:r>
                <a:r>
                  <a:rPr lang="en-US" dirty="0">
                    <a:solidFill>
                      <a:schemeClr val="accent2"/>
                    </a:solidFill>
                  </a:rPr>
                  <a:t>distance </a:t>
                </a:r>
                <a:r>
                  <a:rPr lang="en-US" dirty="0"/>
                  <a:t>to the points as the basis function</a:t>
                </a:r>
              </a:p>
              <a:p>
                <a:pPr lvl="1"/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A3600A3-6836-D946-B3E9-4C2B0CB0C9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086" t="-3023" r="-12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F73D5ED5-8A67-3E45-9B5C-92F8D637F3F7}"/>
                  </a:ext>
                </a:extLst>
              </p:cNvPr>
              <p:cNvSpPr/>
              <p:nvPr/>
            </p:nvSpPr>
            <p:spPr>
              <a:xfrm>
                <a:off x="6177775" y="3416821"/>
                <a:ext cx="5493834" cy="1276578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This is for regression. We can take a sign and make it a binary classification.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)=</m:t>
                    </m:r>
                    <m:nary>
                      <m:naryPr>
                        <m:chr m:val="∑"/>
                        <m:limLoc m:val="subSup"/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  <m:d>
                          <m:dPr>
                            <m:ctrlP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0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sz="2000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000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000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  <m:r>
                                      <a:rPr lang="en-US" sz="2000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000" i="1">
                                                <a:solidFill>
                                                  <a:schemeClr val="accent2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000" i="1">
                                                <a:solidFill>
                                                  <a:schemeClr val="accent2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sub>
                                    </m:sSub>
                                  </m:e>
                                </m:d>
                              </m:num>
                              <m:den>
                                <m:r>
                                  <a:rPr lang="en-US" sz="20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den>
                            </m:f>
                          </m:e>
                        </m:d>
                      </m:e>
                    </m:nary>
                  </m:oMath>
                </a14:m>
                <a:r>
                  <a:rPr lang="en-US" sz="20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000" dirty="0"/>
                  <a:t>is for normalization </a:t>
                </a:r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F73D5ED5-8A67-3E45-9B5C-92F8D637F3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7775" y="3416821"/>
                <a:ext cx="5493834" cy="1276578"/>
              </a:xfrm>
              <a:prstGeom prst="roundRect">
                <a:avLst/>
              </a:prstGeom>
              <a:blipFill>
                <a:blip r:embed="rId3"/>
                <a:stretch>
                  <a:fillRect t="-1942" b="-49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3044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FE0DBD-D6EA-E645-9908-0C7B0D716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Radial Basis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74F9FBD-1FA5-E14E-9BBD-41A9A38492C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812242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Radial Basis Function: 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𝑍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den>
                        </m:f>
                      </m:e>
                    </m:nary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d>
                          </m:num>
                          <m:den>
                            <m:r>
                              <a:rPr lang="en-US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e>
                    </m:d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endParaRPr lang="en-US" sz="1200" dirty="0"/>
              </a:p>
              <a:p>
                <a:pPr lvl="1"/>
                <a:r>
                  <a:rPr lang="en-US" dirty="0"/>
                  <a:t>Example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endParaRPr lang="en-US" dirty="0"/>
              </a:p>
              <a:p>
                <a:pPr lvl="2"/>
                <a:r>
                  <a:rPr lang="en-US" sz="2400" dirty="0"/>
                  <a:t>Gaussian RBF: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p>
                    </m:sSup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dirty="0"/>
                  <a:t>Intuitions</a:t>
                </a:r>
              </a:p>
              <a:p>
                <a:pPr lvl="1"/>
                <a:r>
                  <a:rPr lang="en-US" dirty="0"/>
                  <a:t>The impact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to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higher if it’s closer to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 role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dirty="0"/>
                  <a:t> is similar to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-NN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→0</m:t>
                    </m:r>
                  </m:oMath>
                </a14:m>
                <a:r>
                  <a:rPr lang="en-US" b="0" dirty="0"/>
                  <a:t> 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b="0" dirty="0"/>
                  <a:t>-NN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: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-NN (i.e.,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74F9FBD-1FA5-E14E-9BBD-41A9A38492C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812242"/>
              </a:xfrm>
              <a:blipFill>
                <a:blip r:embed="rId2"/>
                <a:stretch>
                  <a:fillRect l="-1086" t="-2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37CE45D2-5FB3-294A-BA6F-3B54683947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5520" y="4040755"/>
            <a:ext cx="3368280" cy="2732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29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826457-B99E-E747-ACE1-3D4081C19D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Changing the Viewpoints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56D0AF4F-88A9-094D-89C6-A23DD1D5A64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995371"/>
                <a:ext cx="5638800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dirty="0"/>
                  <a:t> centered around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56D0AF4F-88A9-094D-89C6-A23DD1D5A6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995371"/>
                <a:ext cx="5638800" cy="4351338"/>
              </a:xfrm>
              <a:prstGeom prst="rect">
                <a:avLst/>
              </a:prstGeom>
              <a:blipFill>
                <a:blip r:embed="rId2"/>
                <a:stretch>
                  <a:fillRect l="-2022" t="-34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1E94174D-2928-8D49-A226-D81ECAA9DA8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477000" y="1995371"/>
                <a:ext cx="5638800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dirty="0"/>
                  <a:t> centered around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1E94174D-2928-8D49-A226-D81ECAA9DA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7000" y="1995371"/>
                <a:ext cx="5638800" cy="4351338"/>
              </a:xfrm>
              <a:prstGeom prst="rect">
                <a:avLst/>
              </a:prstGeom>
              <a:blipFill>
                <a:blip r:embed="rId3"/>
                <a:stretch>
                  <a:fillRect l="-2022" t="-34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39001537-539E-4043-B76E-19F6968347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0576" y="2551914"/>
            <a:ext cx="3077541" cy="229711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7EEBED4-1986-0047-8610-DDDE9631D4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2839" y="2551914"/>
            <a:ext cx="3151166" cy="231183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A906C8ED-5076-F74C-B98A-172A55F1EB8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7200" y="5072566"/>
                <a:ext cx="5638800" cy="115781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US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f>
                            <m:fPr>
                              <m:ctrlPr>
                                <a:rPr lang="en-US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</m:e>
                      </m:nary>
                      <m:r>
                        <a:rPr lang="en-US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𝜙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  <m:r>
                                    <a:rPr lang="en-US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i="1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A906C8ED-5076-F74C-B98A-172A55F1EB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5072566"/>
                <a:ext cx="5638800" cy="1157817"/>
              </a:xfrm>
              <a:prstGeom prst="rect">
                <a:avLst/>
              </a:prstGeom>
              <a:blipFill>
                <a:blip r:embed="rId6"/>
                <a:stretch>
                  <a:fillRect t="-115217" b="-1369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B95A0111-A60A-B94B-BB45-44D3C84C6E6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05468" y="5059775"/>
                <a:ext cx="5638800" cy="115781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US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𝜙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  <m:r>
                                    <a:rPr lang="en-US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i="1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B95A0111-A60A-B94B-BB45-44D3C84C6E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5468" y="5059775"/>
                <a:ext cx="5638800" cy="1157817"/>
              </a:xfrm>
              <a:prstGeom prst="rect">
                <a:avLst/>
              </a:prstGeom>
              <a:blipFill>
                <a:blip r:embed="rId7"/>
                <a:stretch>
                  <a:fillRect t="-115217" b="-1369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18940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0" grpId="0"/>
      <p:bldP spid="11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30B39-BA50-CE4E-83E7-92DD32F7E8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Nonparametric to Parametric RBF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4A2994C-3CF9-074C-B3F7-D13F1B3E01C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Nonparametric RBF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f>
                          <m:fPr>
                            <m:ctrlPr>
                              <a:rPr lang="en-US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num>
                          <m:den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𝑍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den>
                        </m:f>
                      </m:e>
                    </m:nary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d>
                          </m:num>
                          <m:den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e>
                    </m:d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d>
                          </m:num>
                          <m:den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e>
                    </m:d>
                  </m:oMath>
                </a14:m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The hypothesis is defined by dataset</a:t>
                </a:r>
              </a:p>
              <a:p>
                <a:endParaRPr lang="en-US" dirty="0"/>
              </a:p>
              <a:p>
                <a:r>
                  <a:rPr lang="en-US" dirty="0"/>
                  <a:t>Parametric RBF hypothesis set</a:t>
                </a:r>
              </a:p>
              <a:p>
                <a:pPr lvl="1"/>
                <a:endParaRPr lang="en-US" sz="600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d>
                          </m:num>
                          <m:den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e>
                    </m:d>
                  </m:oMath>
                </a14:m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Learn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 from data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4A2994C-3CF9-074C-B3F7-D13F1B3E01C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 b="-6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68594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CDD5D-1B80-414F-BDF5-05079A887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Parametric RBF =&gt; Linear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EA70BA1-EE50-AA46-8DCF-760AC4A71A2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Parametric RBF is linear model with nonlinear transformation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d>
                          </m:num>
                          <m:den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The projection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  <m:d>
                                      <m:dPr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en-US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d>
                                              <m:dPr>
                                                <m:begChr m:val="‖"/>
                                                <m:endChr m:val="‖"/>
                                                <m:ctrlPr>
                                                  <a:rPr lang="en-US" i="1">
                                                    <a:solidFill>
                                                      <a:schemeClr val="accent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acc>
                                                  <m:accPr>
                                                    <m:chr m:val="⃗"/>
                                                    <m:ctrlPr>
                                                      <a:rPr lang="en-US" i="1">
                                                        <a:solidFill>
                                                          <a:schemeClr val="accent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accPr>
                                                  <m:e>
                                                    <m:r>
                                                      <a:rPr lang="en-US" i="1">
                                                        <a:solidFill>
                                                          <a:schemeClr val="accent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𝑥</m:t>
                                                    </m:r>
                                                  </m:e>
                                                </m:acc>
                                                <m:r>
                                                  <a:rPr lang="en-US" i="1">
                                                    <a:solidFill>
                                                      <a:schemeClr val="accent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−</m:t>
                                                </m:r>
                                                <m:sSub>
                                                  <m:sSubPr>
                                                    <m:ctrlPr>
                                                      <a:rPr lang="en-US" i="1">
                                                        <a:solidFill>
                                                          <a:schemeClr val="accent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acc>
                                                      <m:accPr>
                                                        <m:chr m:val="⃗"/>
                                                        <m:ctrlPr>
                                                          <a:rPr lang="en-US" i="1">
                                                            <a:solidFill>
                                                              <a:schemeClr val="accent1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accPr>
                                                      <m:e>
                                                        <m:r>
                                                          <a:rPr lang="en-US" i="1">
                                                            <a:solidFill>
                                                              <a:schemeClr val="accent1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𝑥</m:t>
                                                        </m:r>
                                                      </m:e>
                                                    </m:acc>
                                                  </m:e>
                                                  <m:sub>
                                                    <m:r>
                                                      <a:rPr lang="en-US" b="0" i="1" smtClean="0">
                                                        <a:solidFill>
                                                          <a:schemeClr val="accent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1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</m:num>
                                          <m:den>
                                            <m:r>
                                              <a:rPr lang="en-US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den>
                                        </m:f>
                                      </m:e>
                                    </m:d>
                                  </m:e>
                                </m:mr>
                                <m:m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  <m:d>
                                      <m:dPr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en-US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d>
                                              <m:dPr>
                                                <m:begChr m:val="‖"/>
                                                <m:endChr m:val="‖"/>
                                                <m:ctrlPr>
                                                  <a:rPr lang="en-US" i="1">
                                                    <a:solidFill>
                                                      <a:schemeClr val="accent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acc>
                                                  <m:accPr>
                                                    <m:chr m:val="⃗"/>
                                                    <m:ctrlPr>
                                                      <a:rPr lang="en-US" i="1">
                                                        <a:solidFill>
                                                          <a:schemeClr val="accent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accPr>
                                                  <m:e>
                                                    <m:r>
                                                      <a:rPr lang="en-US" i="1">
                                                        <a:solidFill>
                                                          <a:schemeClr val="accent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𝑥</m:t>
                                                    </m:r>
                                                  </m:e>
                                                </m:acc>
                                                <m:r>
                                                  <a:rPr lang="en-US" i="1">
                                                    <a:solidFill>
                                                      <a:schemeClr val="accent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−</m:t>
                                                </m:r>
                                                <m:sSub>
                                                  <m:sSubPr>
                                                    <m:ctrlPr>
                                                      <a:rPr lang="en-US" i="1">
                                                        <a:solidFill>
                                                          <a:schemeClr val="accent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acc>
                                                      <m:accPr>
                                                        <m:chr m:val="⃗"/>
                                                        <m:ctrlPr>
                                                          <a:rPr lang="en-US" i="1">
                                                            <a:solidFill>
                                                              <a:schemeClr val="accent1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accPr>
                                                      <m:e>
                                                        <m:r>
                                                          <a:rPr lang="en-US" i="1">
                                                            <a:solidFill>
                                                              <a:schemeClr val="accent1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𝑥</m:t>
                                                        </m:r>
                                                      </m:e>
                                                    </m:acc>
                                                  </m:e>
                                                  <m:sub>
                                                    <m:r>
                                                      <a:rPr lang="en-US" b="0" i="1" smtClean="0">
                                                        <a:solidFill>
                                                          <a:schemeClr val="accent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2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</m:num>
                                          <m:den>
                                            <m:r>
                                              <a:rPr lang="en-US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den>
                                        </m:f>
                                      </m:e>
                                    </m:d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  <m:d>
                                      <m:dPr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en-US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d>
                                              <m:dPr>
                                                <m:begChr m:val="‖"/>
                                                <m:endChr m:val="‖"/>
                                                <m:ctrlPr>
                                                  <a:rPr lang="en-US" i="1">
                                                    <a:solidFill>
                                                      <a:schemeClr val="accent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acc>
                                                  <m:accPr>
                                                    <m:chr m:val="⃗"/>
                                                    <m:ctrlPr>
                                                      <a:rPr lang="en-US" i="1">
                                                        <a:solidFill>
                                                          <a:schemeClr val="accent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accPr>
                                                  <m:e>
                                                    <m:r>
                                                      <a:rPr lang="en-US" i="1">
                                                        <a:solidFill>
                                                          <a:schemeClr val="accent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𝑥</m:t>
                                                    </m:r>
                                                  </m:e>
                                                </m:acc>
                                                <m:r>
                                                  <a:rPr lang="en-US" i="1">
                                                    <a:solidFill>
                                                      <a:schemeClr val="accent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−</m:t>
                                                </m:r>
                                                <m:sSub>
                                                  <m:sSubPr>
                                                    <m:ctrlPr>
                                                      <a:rPr lang="en-US" i="1">
                                                        <a:solidFill>
                                                          <a:schemeClr val="accent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acc>
                                                      <m:accPr>
                                                        <m:chr m:val="⃗"/>
                                                        <m:ctrlPr>
                                                          <a:rPr lang="en-US" i="1">
                                                            <a:solidFill>
                                                              <a:schemeClr val="accent1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accPr>
                                                      <m:e>
                                                        <m:r>
                                                          <a:rPr lang="en-US" i="1">
                                                            <a:solidFill>
                                                              <a:schemeClr val="accent1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𝑥</m:t>
                                                        </m:r>
                                                      </m:e>
                                                    </m:acc>
                                                  </m:e>
                                                  <m:sub>
                                                    <m:r>
                                                      <a:rPr lang="en-US" b="0" i="1" smtClean="0">
                                                        <a:solidFill>
                                                          <a:schemeClr val="accent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𝑁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</m:num>
                                          <m:den>
                                            <m:r>
                                              <a:rPr lang="en-US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den>
                                        </m:f>
                                      </m:e>
                                    </m:d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</a:p>
              <a:p>
                <a:endParaRPr lang="en-US" dirty="0">
                  <a:solidFill>
                    <a:schemeClr val="tx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We can apply what we learned in linear models to learn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r>
                  <a:rPr lang="en-US" dirty="0"/>
                  <a:t>However, this seems to be </a:t>
                </a:r>
                <a:r>
                  <a:rPr lang="en-US" dirty="0">
                    <a:solidFill>
                      <a:schemeClr val="accent2"/>
                    </a:solidFill>
                  </a:rPr>
                  <a:t>overfitting </a:t>
                </a:r>
                <a:r>
                  <a:rPr lang="en-US" dirty="0">
                    <a:solidFill>
                      <a:schemeClr val="tx1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parameters for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points)</a:t>
                </a:r>
                <a:endParaRPr lang="en-US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EA70BA1-EE50-AA46-8DCF-760AC4A71A2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086" t="-2015" b="-1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78506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2866D9B-9A6A-9F4D-B666-9D5E6B8E547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From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points to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 points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2866D9B-9A6A-9F4D-B666-9D5E6B8E54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F345615-8597-F047-ADF4-3D002D1395D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Use only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 points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1"/>
                          </m:r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nary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d>
                          </m:num>
                          <m:den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Which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points?</a:t>
                </a:r>
              </a:p>
              <a:p>
                <a:pPr lvl="1"/>
                <a:r>
                  <a:rPr lang="en-US" dirty="0"/>
                  <a:t>We can find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representative points</a:t>
                </a:r>
              </a:p>
              <a:p>
                <a:pPr lvl="1"/>
                <a:endParaRPr lang="en-US" dirty="0"/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Use clustering algorithms, e.g., </a:t>
                </a:r>
                <a:r>
                  <a:rPr lang="en-US" dirty="0"/>
                  <a:t>Lloyd algorithm as introduced earlier</a:t>
                </a:r>
              </a:p>
              <a:p>
                <a:pPr marL="457200" lvl="1" indent="0">
                  <a:buNone/>
                </a:pPr>
                <a:r>
                  <a:rPr lang="en-US" dirty="0"/>
                  <a:t>	1. Randomly pick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 points as centers</a:t>
                </a:r>
              </a:p>
              <a:p>
                <a:pPr marL="457200" lvl="1" indent="0">
                  <a:buNone/>
                </a:pPr>
                <a:r>
                  <a:rPr lang="en-US" dirty="0"/>
                  <a:t>	2. Create the Voronoi regions as clusters</a:t>
                </a:r>
              </a:p>
              <a:p>
                <a:pPr marL="457200" lvl="1" indent="0">
                  <a:buNone/>
                </a:pPr>
                <a:r>
                  <a:rPr lang="en-US" dirty="0"/>
                  <a:t>	3. Update the centers (calculating the mean)</a:t>
                </a:r>
              </a:p>
              <a:p>
                <a:pPr marL="457200" lvl="1" indent="0">
                  <a:buNone/>
                </a:pPr>
                <a:r>
                  <a:rPr lang="en-US" dirty="0"/>
                  <a:t>	4. Update the region</a:t>
                </a:r>
              </a:p>
              <a:p>
                <a:pPr marL="457200" lvl="1" indent="0">
                  <a:buNone/>
                </a:pPr>
                <a:r>
                  <a:rPr lang="en-US" dirty="0"/>
                  <a:t>	5. Repeat 3 and 4</a:t>
                </a:r>
              </a:p>
              <a:p>
                <a:pPr lvl="2"/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F345615-8597-F047-ADF4-3D002D1395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65" t="-4360" b="-17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91399A01-D676-884F-B5EC-7610C32302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4999" y="4726390"/>
            <a:ext cx="2013733" cy="2131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004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AF74F-BA7C-D14B-A555-8E8527B0F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Dual Views of RBF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66FD28-1247-2A4E-991E-5B2C3C13292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>
                <a:normAutofit fontScale="92500" lnSpcReduction="20000"/>
              </a:bodyPr>
              <a:lstStyle/>
              <a:p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1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nary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d>
                          </m:num>
                          <m:den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Connection to linear models</a:t>
                </a:r>
              </a:p>
              <a:p>
                <a:pPr lvl="1"/>
                <a:r>
                  <a:rPr lang="en-US" dirty="0"/>
                  <a:t>Parametric RBF is essentially linear model with nonlinear transformation</a:t>
                </a:r>
              </a:p>
              <a:p>
                <a:endParaRPr lang="en-US" dirty="0"/>
              </a:p>
              <a:p>
                <a:r>
                  <a:rPr lang="en-US" dirty="0"/>
                  <a:t>Connection to nearest neighbor</a:t>
                </a:r>
              </a:p>
              <a:p>
                <a:pPr lvl="1"/>
                <a:r>
                  <a:rPr lang="en-US" dirty="0"/>
                  <a:t>Radial Basis Function is defined by “similarity</a:t>
                </a:r>
              </a:p>
              <a:p>
                <a:pPr lvl="1"/>
                <a:r>
                  <a:rPr lang="en-US" dirty="0"/>
                  <a:t>A prediction for a point is based on the “similarity” of the points to be predicted and other points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Also have some connection to SVM and neural network that we’ll discuss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66FD28-1247-2A4E-991E-5B2C3C13292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2"/>
                <a:stretch>
                  <a:fillRect l="-965" t="-12195" r="-241" b="-2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82132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AF74F-BA7C-D14B-A555-8E8527B0F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Discussion on RBF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66FD28-1247-2A4E-991E-5B2C3C13292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1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nary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d>
                          </m:num>
                          <m:den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  <a:p>
                <a:r>
                  <a:rPr lang="en-US" dirty="0"/>
                  <a:t>Connection to SVM</a:t>
                </a:r>
              </a:p>
              <a:p>
                <a:pPr lvl="1"/>
                <a:r>
                  <a:rPr lang="en-US" sz="2800" dirty="0"/>
                  <a:t>Gaussian RBF Kernel: </a:t>
                </a: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𝑔</m:t>
                    </m:r>
                    <m:d>
                      <m:dPr>
                        <m:ctrlP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800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sz="2800" i="1">
                        <a:solidFill>
                          <a:schemeClr val="accent1"/>
                        </a:solidFill>
                        <a:latin typeface="Cambria Math" charset="0"/>
                      </a:rPr>
                      <m:t>𝑠𝑖𝑔𝑛</m:t>
                    </m:r>
                    <m:d>
                      <m:dPr>
                        <m:ctrlP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Sup>
                              <m:sSubSupPr>
                                <m:ctrlPr>
                                  <a:rPr lang="en-US" sz="2800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800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800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sz="2800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sup>
                            </m:sSubSup>
                            <m:r>
                              <a:rPr lang="en-US" sz="2800" i="1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&gt;0</m:t>
                            </m:r>
                          </m:sub>
                          <m:sup/>
                          <m:e>
                            <m:sSubSup>
                              <m:sSubSupPr>
                                <m:ctrlP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𝐾</m:t>
                            </m:r>
                            <m:r>
                              <a:rPr lang="en-US" sz="280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8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800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nary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))</m:t>
                        </m:r>
                      </m:e>
                    </m:d>
                  </m:oMath>
                </a14:m>
                <a:endParaRPr lang="en-US" sz="280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lvl="1"/>
                <a:r>
                  <a:rPr lang="en-US" sz="2800" dirty="0"/>
                  <a:t>Use </a:t>
                </a:r>
                <a:r>
                  <a:rPr lang="en-US" sz="2800" dirty="0">
                    <a:solidFill>
                      <a:schemeClr val="accent2"/>
                    </a:solidFill>
                  </a:rPr>
                  <a:t>c</a:t>
                </a:r>
                <a:r>
                  <a:rPr lang="en-US" sz="2400" dirty="0">
                    <a:solidFill>
                      <a:schemeClr val="accent2"/>
                    </a:solidFill>
                  </a:rPr>
                  <a:t>luster centers </a:t>
                </a:r>
                <a:r>
                  <a:rPr lang="en-US" sz="2400" dirty="0"/>
                  <a:t>or </a:t>
                </a:r>
                <a:r>
                  <a:rPr lang="en-US" sz="2400" dirty="0">
                    <a:solidFill>
                      <a:schemeClr val="accent2"/>
                    </a:solidFill>
                  </a:rPr>
                  <a:t>support vectors </a:t>
                </a:r>
                <a:r>
                  <a:rPr lang="en-US" sz="2400" dirty="0"/>
                  <a:t>to characterize a hypothesis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66FD28-1247-2A4E-991E-5B2C3C13292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86" t="-136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7D91DAF3-93C0-D647-B0DE-4FC2391FB5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9832" y="4599782"/>
            <a:ext cx="2667000" cy="21463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34A58D1-3786-E142-A5EC-3CBD2A6FDA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20466" y="4602164"/>
            <a:ext cx="2679700" cy="21844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6678BCA-C217-714A-A17B-939E51D7086D}"/>
              </a:ext>
            </a:extLst>
          </p:cNvPr>
          <p:cNvSpPr txBox="1"/>
          <p:nvPr/>
        </p:nvSpPr>
        <p:spPr>
          <a:xfrm>
            <a:off x="1862667" y="5584360"/>
            <a:ext cx="8194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RBF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FC7C32-B473-E445-94EE-27170BAB01AC}"/>
              </a:ext>
            </a:extLst>
          </p:cNvPr>
          <p:cNvSpPr txBox="1"/>
          <p:nvPr/>
        </p:nvSpPr>
        <p:spPr>
          <a:xfrm>
            <a:off x="6096000" y="5380544"/>
            <a:ext cx="9544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SVM</a:t>
            </a:r>
          </a:p>
        </p:txBody>
      </p:sp>
    </p:spTree>
    <p:extLst>
      <p:ext uri="{BB962C8B-B14F-4D97-AF65-F5344CB8AC3E}">
        <p14:creationId xmlns:p14="http://schemas.microsoft.com/office/powerpoint/2010/main" val="1086314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AF74F-BA7C-D14B-A555-8E8527B0F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Discussion on RBF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66FD28-1247-2A4E-991E-5B2C3C13292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1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nary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d>
                          </m:num>
                          <m:den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  <a:p>
                <a:r>
                  <a:rPr lang="en-US" dirty="0"/>
                  <a:t>Connection to Neural Network</a:t>
                </a:r>
              </a:p>
              <a:p>
                <a:pPr lvl="1"/>
                <a:r>
                  <a:rPr lang="en-US" sz="2800" dirty="0"/>
                  <a:t>RBF can be graphically presented:</a:t>
                </a:r>
              </a:p>
              <a:p>
                <a:pPr lvl="1"/>
                <a:r>
                  <a:rPr lang="en-US" sz="2800" dirty="0">
                    <a:solidFill>
                      <a:schemeClr val="bg1">
                        <a:lumMod val="50000"/>
                      </a:schemeClr>
                    </a:solidFill>
                  </a:rPr>
                  <a:t>(Similar to SVM, it’s a single-hidden layer NN)</a:t>
                </a:r>
                <a:endParaRPr lang="en-US" sz="2400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66FD28-1247-2A4E-991E-5B2C3C13292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86" t="-136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08904C01-983B-9745-8D9C-310AB45AE5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4785" y="3244012"/>
            <a:ext cx="3742842" cy="3248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8185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 Vector Machines (SVM)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7909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Nearest Neighbor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49400"/>
                <a:ext cx="11074400" cy="5308599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Predict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/>
                  <a:t> according to its nearest neighbor</a:t>
                </a:r>
              </a:p>
              <a:p>
                <a:pPr lvl="1">
                  <a:lnSpc>
                    <a:spcPct val="130000"/>
                  </a:lnSpc>
                </a:pPr>
                <a:r>
                  <a:rPr lang="en-US" dirty="0"/>
                  <a:t>Given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  <a:ea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,…,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  <a:ea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  <a:ea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en-US" dirty="0"/>
                  <a:t>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lit/>
                      </m:rP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{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+1,−1</m:t>
                    </m:r>
                    <m:r>
                      <m:rPr>
                        <m:lit/>
                      </m:rP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/>
              </a:p>
              <a:p>
                <a:pPr lvl="1">
                  <a:lnSpc>
                    <a:spcPct val="130000"/>
                  </a:lnSpc>
                </a:pPr>
                <a:r>
                  <a:rPr lang="en-US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be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/>
                  <a:t>’s nearest neighbor, i.e., the closest point to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  <a:ea typeface="Cambria Math" panose="02040503050406030204" pitchFamily="18" charset="0"/>
                      </a:rPr>
                      <m:t>𝐷</m:t>
                    </m:r>
                  </m:oMath>
                </a14:m>
                <a:endParaRPr lang="en-US" dirty="0"/>
              </a:p>
              <a:p>
                <a:pPr lvl="1">
                  <a:lnSpc>
                    <a:spcPct val="130000"/>
                  </a:lnSpc>
                </a:pPr>
                <a:r>
                  <a:rPr lang="en-US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e>
                        </m:d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e>
                        </m:d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be the label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b>
                    </m:sSub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>
                  <a:lnSpc>
                    <a:spcPct val="130000"/>
                  </a:lnSpc>
                </a:pPr>
                <a:endParaRPr lang="en-US" sz="1200" dirty="0">
                  <a:solidFill>
                    <a:schemeClr val="accent1"/>
                  </a:solidFill>
                </a:endParaRPr>
              </a:p>
              <a:p>
                <a:pPr marL="228600" lvl="1">
                  <a:lnSpc>
                    <a:spcPct val="130000"/>
                  </a:lnSpc>
                  <a:spcBef>
                    <a:spcPts val="1000"/>
                  </a:spcBef>
                </a:pPr>
                <a:r>
                  <a:rPr lang="en-US" sz="2800" dirty="0"/>
                  <a:t>Nearest neighbor hypothesis </a:t>
                </a:r>
                <a:br>
                  <a:rPr lang="en-US" sz="2400" b="0" i="1" dirty="0">
                    <a:solidFill>
                      <a:schemeClr val="accent1"/>
                    </a:solidFill>
                    <a:latin typeface="Cambria Math" charset="0"/>
                  </a:rPr>
                </a:br>
                <a:r>
                  <a:rPr lang="en-US" sz="2400" b="0" i="1" dirty="0">
                    <a:solidFill>
                      <a:schemeClr val="accent1"/>
                    </a:solidFill>
                    <a:latin typeface="Cambria Math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𝑔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d>
                          <m:dPr>
                            <m:begChr m:val="["/>
                            <m:endChr m:val="]"/>
                            <m:ctrlP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1</m:t>
                            </m:r>
                          </m:e>
                        </m:d>
                      </m:sub>
                    </m:sSub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49400"/>
                <a:ext cx="11074400" cy="5308599"/>
              </a:xfrm>
              <a:blipFill>
                <a:blip r:embed="rId2"/>
                <a:stretch>
                  <a:fillRect l="-1032" t="-28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7285712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0913533" cy="1325563"/>
          </a:xfrm>
        </p:spPr>
        <p:txBody>
          <a:bodyPr/>
          <a:lstStyle/>
          <a:p>
            <a:r>
              <a:rPr lang="en-US"/>
              <a:t>What Do </a:t>
            </a:r>
            <a:r>
              <a:rPr lang="en-US" dirty="0"/>
              <a:t>We Know about </a:t>
            </a:r>
            <a:r>
              <a:rPr lang="en-US"/>
              <a:t>Linear Classification?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1150600" cy="469370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What we discussed so far:</a:t>
                </a:r>
              </a:p>
              <a:p>
                <a:pPr lvl="1"/>
                <a:r>
                  <a:rPr lang="en-US" dirty="0"/>
                  <a:t>PLA:  Find a linear separator that separates the data within finite steps, if data is linear separable.</a:t>
                </a:r>
              </a:p>
              <a:p>
                <a:pPr lvl="1"/>
                <a:r>
                  <a:rPr lang="en-US" dirty="0"/>
                  <a:t>Pocket algorithm: empirically keep the best separator during PLA.</a:t>
                </a:r>
              </a:p>
              <a:p>
                <a:pPr lvl="1"/>
                <a:r>
                  <a:rPr lang="en-US" dirty="0"/>
                  <a:t>Surrogate loss: Using logistic regression for linear classification.</a:t>
                </a:r>
              </a:p>
              <a:p>
                <a:endParaRPr lang="en-US" dirty="0"/>
              </a:p>
              <a:p>
                <a:r>
                  <a:rPr lang="en-US" dirty="0"/>
                  <a:t>Challenges</a:t>
                </a:r>
              </a:p>
              <a:p>
                <a:pPr lvl="1"/>
                <a:r>
                  <a:rPr lang="en-US" dirty="0"/>
                  <a:t>Binary classification error is hard to optimize</a:t>
                </a:r>
              </a:p>
              <a:p>
                <a:pPr lvl="1"/>
                <a:r>
                  <a:rPr lang="en-US" dirty="0"/>
                  <a:t>We cannot use “gradient descent” type of algorithm to minimize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r>
                      <a:rPr lang="en-US" b="0" i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.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Support vector machines (SVM) tries to look at things a bit differently.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1150600" cy="4693708"/>
              </a:xfrm>
              <a:blipFill>
                <a:blip r:embed="rId2"/>
                <a:stretch>
                  <a:fillRect l="-1024" t="-29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6A0D2EFB-07B0-7341-9F8A-54DBBCFD62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1110" y="3602624"/>
            <a:ext cx="1857690" cy="1885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404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Classification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US" dirty="0"/>
              <a:t>Which separator would you choose?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   Probably the right one. </a:t>
            </a:r>
            <a:br>
              <a:rPr lang="en-US" dirty="0"/>
            </a:br>
            <a:r>
              <a:rPr lang="en-US" dirty="0"/>
              <a:t>   Why? </a:t>
            </a:r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251" y="2441651"/>
            <a:ext cx="8079700" cy="2707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04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Classification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Which separator would you choose?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   More robust to noise (e.g., measurement error of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6425" y="2414016"/>
            <a:ext cx="8289795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55326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Classification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11138941" cy="54895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Which separator would you choose?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  Margin: shortest distance from the separator to the points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𝐷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  (Informal argument) </a:t>
                </a:r>
              </a:p>
              <a:p>
                <a:pPr marL="0" indent="0">
                  <a:buNone/>
                </a:pPr>
                <a:r>
                  <a:rPr lang="en-US" dirty="0"/>
                  <a:t>  Higher margin =&gt; more “constrained” hypothesis =&gt; lower VC dimension</a:t>
                </a:r>
                <a:br>
                  <a:rPr lang="en-US" dirty="0"/>
                </a:b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11138941" cy="5489575"/>
              </a:xfrm>
              <a:blipFill rotWithShape="0">
                <a:blip r:embed="rId2"/>
                <a:stretch>
                  <a:fillRect l="-930" t="-17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6425" y="2414016"/>
            <a:ext cx="8397191" cy="2743200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8889167" y="3687580"/>
            <a:ext cx="314794" cy="314794"/>
          </a:xfrm>
          <a:prstGeom prst="straightConnector1">
            <a:avLst/>
          </a:prstGeom>
          <a:ln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9076960" y="3502914"/>
            <a:ext cx="853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Margin</a:t>
            </a:r>
          </a:p>
        </p:txBody>
      </p:sp>
    </p:spTree>
    <p:extLst>
      <p:ext uri="{BB962C8B-B14F-4D97-AF65-F5344CB8AC3E}">
        <p14:creationId xmlns:p14="http://schemas.microsoft.com/office/powerpoint/2010/main" val="1946019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 Vector Machine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489897"/>
          </a:xfrm>
        </p:spPr>
        <p:txBody>
          <a:bodyPr/>
          <a:lstStyle/>
          <a:p>
            <a:r>
              <a:rPr lang="en-US" dirty="0"/>
              <a:t>Goal: </a:t>
            </a:r>
          </a:p>
          <a:p>
            <a:pPr lvl="1"/>
            <a:r>
              <a:rPr lang="en-US" dirty="0"/>
              <a:t>Find the </a:t>
            </a:r>
            <a:r>
              <a:rPr lang="en-US" dirty="0">
                <a:solidFill>
                  <a:srgbClr val="C00000"/>
                </a:solidFill>
              </a:rPr>
              <a:t>max-margin</a:t>
            </a:r>
            <a:r>
              <a:rPr lang="en-US" dirty="0"/>
              <a:t> linear separator that separates the data</a:t>
            </a:r>
          </a:p>
          <a:p>
            <a:pPr lvl="1"/>
            <a:r>
              <a:rPr lang="en-US" dirty="0"/>
              <a:t>Recall the goal of PLA: Find the linear separator that separates the data</a:t>
            </a:r>
          </a:p>
          <a:p>
            <a:pPr lvl="1"/>
            <a:endParaRPr lang="en-US" sz="1200" dirty="0"/>
          </a:p>
          <a:p>
            <a:r>
              <a:rPr lang="en-US" dirty="0"/>
              <a:t>Notations: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1265391" y="3841156"/>
                <a:ext cx="3596542" cy="1858781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sz="2000" u="sng" dirty="0"/>
                  <a:t>Notations we used so far:</a:t>
                </a:r>
              </a:p>
              <a:p>
                <a:pPr marL="285750" indent="-285750">
                  <a:buFont typeface="Arial" charset="0"/>
                  <a:buChar char="•"/>
                </a:pPr>
                <a:endParaRPr lang="en-US" sz="300" b="0" i="1" dirty="0">
                  <a:latin typeface="Cambria Math" charset="0"/>
                </a:endParaRPr>
              </a:p>
              <a:p>
                <a:pPr marL="285750" indent="-285750">
                  <a:buFont typeface="Arial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sz="2000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ctrlPr>
                          <a:rPr lang="en-US" sz="20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000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𝑑</m:t>
                            </m:r>
                          </m:sub>
                        </m:sSub>
                      </m:e>
                    </m:d>
                  </m:oMath>
                </a14:m>
                <a:endParaRPr lang="en-US" sz="2000" b="0" dirty="0">
                  <a:solidFill>
                    <a:schemeClr val="accent1"/>
                  </a:solidFill>
                </a:endParaRPr>
              </a:p>
              <a:p>
                <a:pPr marL="285750" indent="-285750">
                  <a:buFont typeface="Arial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𝑑</m:t>
                            </m:r>
                          </m:sub>
                        </m:sSub>
                      </m:e>
                    </m:d>
                  </m:oMath>
                </a14:m>
                <a:endParaRPr lang="en-US" sz="2000" b="0" dirty="0">
                  <a:solidFill>
                    <a:schemeClr val="accent1"/>
                  </a:solidFill>
                </a:endParaRP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2000" dirty="0"/>
                  <a:t>Linear separator</a:t>
                </a:r>
              </a:p>
              <a:p>
                <a:pPr marL="285750" indent="-285750">
                  <a:buFont typeface="Arial" charset="0"/>
                  <a:buChar char="•"/>
                </a:pPr>
                <a:br>
                  <a:rPr lang="en-US" sz="300" dirty="0"/>
                </a:b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h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𝑠𝑖𝑔𝑛</m:t>
                    </m:r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5391" y="3841156"/>
                <a:ext cx="3596542" cy="1858781"/>
              </a:xfrm>
              <a:prstGeom prst="round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/>
              <p:cNvSpPr/>
              <p:nvPr/>
            </p:nvSpPr>
            <p:spPr>
              <a:xfrm>
                <a:off x="5802078" y="3841156"/>
                <a:ext cx="3596542" cy="1858781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sz="2000" u="sng" dirty="0"/>
                  <a:t>Notations we will use in SVM</a:t>
                </a:r>
              </a:p>
              <a:p>
                <a:pPr marL="285750" indent="-285750">
                  <a:buFont typeface="Arial" charset="0"/>
                  <a:buChar char="•"/>
                </a:pPr>
                <a:endParaRPr lang="en-US" sz="300" b="0" i="1" dirty="0">
                  <a:latin typeface="Cambria Math" charset="0"/>
                </a:endParaRPr>
              </a:p>
              <a:p>
                <a:pPr marL="285750" indent="-285750">
                  <a:buFont typeface="Arial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sz="2000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ctrlPr>
                          <a:rPr lang="en-US" sz="20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𝑑</m:t>
                            </m:r>
                          </m:sub>
                        </m:sSub>
                      </m:e>
                    </m:d>
                  </m:oMath>
                </a14:m>
                <a:endParaRPr lang="en-US" sz="2000" b="0" dirty="0">
                  <a:solidFill>
                    <a:schemeClr val="accent1"/>
                  </a:solidFill>
                </a:endParaRPr>
              </a:p>
              <a:p>
                <a:pPr marL="285750" indent="-285750">
                  <a:buFont typeface="Arial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𝑑</m:t>
                            </m:r>
                          </m:sub>
                        </m:sSub>
                      </m:e>
                    </m:d>
                  </m:oMath>
                </a14:m>
                <a:endParaRPr lang="en-US" sz="2000" b="0" dirty="0">
                  <a:solidFill>
                    <a:schemeClr val="accent1"/>
                  </a:solidFill>
                </a:endParaRP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2000" dirty="0"/>
                  <a:t>Linear separator</a:t>
                </a:r>
              </a:p>
              <a:p>
                <a:pPr marL="285750" indent="-285750">
                  <a:buFont typeface="Arial" charset="0"/>
                  <a:buChar char="•"/>
                </a:pPr>
                <a:br>
                  <a:rPr lang="en-US" sz="300" dirty="0"/>
                </a:b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h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𝑠𝑖𝑔𝑛</m:t>
                    </m:r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+</m:t>
                    </m:r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𝑏</m:t>
                    </m:r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2078" y="3841156"/>
                <a:ext cx="3596542" cy="1858781"/>
              </a:xfrm>
              <a:prstGeom prst="round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265391" y="5863211"/>
                <a:ext cx="826309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Separating the bias/intercept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</m:oMath>
                </a14:m>
                <a:r>
                  <a:rPr lang="en-US" sz="20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000" dirty="0"/>
                  <a:t>is important for us to characterize the margin.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5391" y="5863211"/>
                <a:ext cx="8263096" cy="400110"/>
              </a:xfrm>
              <a:prstGeom prst="rect">
                <a:avLst/>
              </a:prstGeom>
              <a:blipFill rotWithShape="0">
                <a:blip r:embed="rId4"/>
                <a:stretch>
                  <a:fillRect l="-812" t="-9231" b="-2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ight Arrow 6"/>
          <p:cNvSpPr/>
          <p:nvPr/>
        </p:nvSpPr>
        <p:spPr>
          <a:xfrm>
            <a:off x="4865377" y="4584763"/>
            <a:ext cx="936701" cy="371566"/>
          </a:xfrm>
          <a:prstGeom prst="rightArrow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265391" y="6379500"/>
                <a:ext cx="527016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We will use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000" dirty="0"/>
                  <a:t>to characterize the hypothesis</a:t>
                </a: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5391" y="6379500"/>
                <a:ext cx="5270161" cy="400110"/>
              </a:xfrm>
              <a:prstGeom prst="rect">
                <a:avLst/>
              </a:prstGeom>
              <a:blipFill rotWithShape="0">
                <a:blip r:embed="rId5"/>
                <a:stretch>
                  <a:fillRect l="-1273" t="-9231" r="-231" b="-2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22228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/>
      <p:bldP spid="7" grpId="0" animBg="1"/>
      <p:bldP spid="8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Relevant Review of Linear Algebra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717836"/>
              </a:xfrm>
            </p:spPr>
            <p:txBody>
              <a:bodyPr/>
              <a:lstStyle/>
              <a:p>
                <a:pPr marL="228600" lvl="1">
                  <a:spcBef>
                    <a:spcPts val="1000"/>
                  </a:spcBef>
                </a:pPr>
                <a:r>
                  <a:rPr lang="en-US" b="0" dirty="0"/>
                  <a:t>Claim:</a:t>
                </a:r>
                <a:r>
                  <a:rPr lang="en-US" b="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</m:oMath>
                </a14:m>
                <a:r>
                  <a:rPr lang="en-US" dirty="0"/>
                  <a:t> is the norm vector of the hyperplane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=0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717836"/>
              </a:xfrm>
              <a:blipFill rotWithShape="0">
                <a:blip r:embed="rId2"/>
                <a:stretch>
                  <a:fillRect l="-812" t="-17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B8504F86-BCC8-E34A-B6E2-A133A3C2B531}"/>
              </a:ext>
            </a:extLst>
          </p:cNvPr>
          <p:cNvGrpSpPr/>
          <p:nvPr/>
        </p:nvGrpSpPr>
        <p:grpSpPr>
          <a:xfrm>
            <a:off x="1772896" y="2543461"/>
            <a:ext cx="2790170" cy="3580605"/>
            <a:chOff x="6250167" y="2025890"/>
            <a:chExt cx="4495955" cy="4330460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22CDFD45-65D2-2C49-9C33-0C5DE1280604}"/>
                </a:ext>
              </a:extLst>
            </p:cNvPr>
            <p:cNvGrpSpPr/>
            <p:nvPr/>
          </p:nvGrpSpPr>
          <p:grpSpPr>
            <a:xfrm>
              <a:off x="6250167" y="2025890"/>
              <a:ext cx="2936301" cy="4330460"/>
              <a:chOff x="6250167" y="2025890"/>
              <a:chExt cx="2936301" cy="4330460"/>
            </a:xfrm>
          </p:grpSpPr>
          <p:sp>
            <p:nvSpPr>
              <p:cNvPr id="7" name="Parallelogram 6">
                <a:extLst>
                  <a:ext uri="{FF2B5EF4-FFF2-40B4-BE49-F238E27FC236}">
                    <a16:creationId xmlns:a16="http://schemas.microsoft.com/office/drawing/2014/main" id="{DB3BF7E1-7151-8A4D-881D-57BCB66D98CF}"/>
                  </a:ext>
                </a:extLst>
              </p:cNvPr>
              <p:cNvSpPr/>
              <p:nvPr/>
            </p:nvSpPr>
            <p:spPr>
              <a:xfrm rot="3404072">
                <a:off x="5597880" y="2767761"/>
                <a:ext cx="4330460" cy="2846717"/>
              </a:xfrm>
              <a:prstGeom prst="parallelogram">
                <a:avLst>
                  <a:gd name="adj" fmla="val 96826"/>
                </a:avLst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A8FFD49A-434B-024B-920C-75768678DE77}"/>
                  </a:ext>
                </a:extLst>
              </p:cNvPr>
              <p:cNvSpPr/>
              <p:nvPr/>
            </p:nvSpPr>
            <p:spPr>
              <a:xfrm>
                <a:off x="6518031" y="3746860"/>
                <a:ext cx="184030" cy="18288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DD224EE9-B7B6-CB43-95D8-C11BD463C349}"/>
                  </a:ext>
                </a:extLst>
              </p:cNvPr>
              <p:cNvSpPr/>
              <p:nvPr/>
            </p:nvSpPr>
            <p:spPr>
              <a:xfrm>
                <a:off x="8223186" y="4347833"/>
                <a:ext cx="184030" cy="18288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/>
              </a:p>
            </p:txBody>
          </p: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CAE5D348-604A-A444-BBD0-E6488827A07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675110" y="3868452"/>
                <a:ext cx="1548076" cy="536315"/>
              </a:xfrm>
              <a:prstGeom prst="straightConnector1">
                <a:avLst/>
              </a:prstGeom>
              <a:ln w="25400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  <a:tailEnd type="triangle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ECBCF937-D994-8344-AFBB-98952B75267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449148" y="3125833"/>
                <a:ext cx="424943" cy="1010778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0824A8D5-7BAD-344E-80FC-95D731BA8B7E}"/>
                      </a:ext>
                    </a:extLst>
                  </p:cNvPr>
                  <p:cNvSpPr txBox="1"/>
                  <p:nvPr/>
                </p:nvSpPr>
                <p:spPr>
                  <a:xfrm>
                    <a:off x="6250167" y="3465120"/>
                    <a:ext cx="460809" cy="37223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oMath>
                      </m:oMathPara>
                    </a14:m>
                    <a:endParaRPr lang="en-US" sz="1600" dirty="0">
                      <a:solidFill>
                        <a:schemeClr val="accent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xmlns:a14="http://schemas.microsoft.com/office/drawing/2010/main" xmlns="" id="{0824A8D5-7BAD-344E-80FC-95D731BA8B7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50167" y="3465120"/>
                    <a:ext cx="460809" cy="372232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 l="-19149" t="-37255" r="-68085" b="-196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7BA3646B-175F-0640-B212-CC71DF69D86E}"/>
                      </a:ext>
                    </a:extLst>
                  </p:cNvPr>
                  <p:cNvSpPr txBox="1"/>
                  <p:nvPr/>
                </p:nvSpPr>
                <p:spPr>
                  <a:xfrm>
                    <a:off x="8407217" y="4439606"/>
                    <a:ext cx="465975" cy="386190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”</m:t>
                              </m:r>
                            </m:sup>
                          </m:sSup>
                        </m:oMath>
                      </m:oMathPara>
                    </a14:m>
                    <a:endParaRPr lang="en-US" sz="1600" dirty="0">
                      <a:solidFill>
                        <a:schemeClr val="accent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xmlns:a14="http://schemas.microsoft.com/office/drawing/2010/main" xmlns="" id="{7BA3646B-175F-0640-B212-CC71DF69D86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407217" y="4439606"/>
                    <a:ext cx="465975" cy="386190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 l="-16667" t="-34615" r="-66667" b="-192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Rectangle 13">
                    <a:extLst>
                      <a:ext uri="{FF2B5EF4-FFF2-40B4-BE49-F238E27FC236}">
                        <a16:creationId xmlns:a16="http://schemas.microsoft.com/office/drawing/2014/main" id="{0C1F6E03-E3E8-E746-A43F-3BB7B7ED5A40}"/>
                      </a:ext>
                    </a:extLst>
                  </p:cNvPr>
                  <p:cNvSpPr/>
                  <p:nvPr/>
                </p:nvSpPr>
                <p:spPr>
                  <a:xfrm>
                    <a:off x="7832954" y="2758715"/>
                    <a:ext cx="707433" cy="48390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⃗"/>
                              <m:ctrlPr>
                                <a:rPr lang="en-US" sz="200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oMath>
                      </m:oMathPara>
                    </a14:m>
                    <a:endParaRPr lang="en-US" sz="1600" dirty="0">
                      <a:solidFill>
                        <a:schemeClr val="accent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4" name="Rectangle 13">
                    <a:extLst>
                      <a:ext uri="{FF2B5EF4-FFF2-40B4-BE49-F238E27FC236}">
                        <a16:creationId xmlns:a16="http://schemas.microsoft.com/office/drawing/2014/main" xmlns:a14="http://schemas.microsoft.com/office/drawing/2010/main" xmlns="" id="{0C1F6E03-E3E8-E746-A43F-3BB7B7ED5A40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832954" y="2758715"/>
                    <a:ext cx="707433" cy="483902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FFF95856-10B8-B947-9A90-E2E624BBC023}"/>
                    </a:ext>
                  </a:extLst>
                </p:cNvPr>
                <p:cNvSpPr/>
                <p:nvPr/>
              </p:nvSpPr>
              <p:spPr>
                <a:xfrm>
                  <a:off x="8186671" y="5635929"/>
                  <a:ext cx="2559451" cy="4094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228600" lvl="1">
                    <a:spcBef>
                      <a:spcPts val="1000"/>
                    </a:spcBef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16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6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acc>
                          <m:accPr>
                            <m:chr m:val="⃗"/>
                            <m:ctrlP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=0</m:t>
                        </m:r>
                      </m:oMath>
                    </m:oMathPara>
                  </a14:m>
                  <a:endParaRPr lang="en-US" sz="1600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FFF95856-10B8-B947-9A90-E2E624BBC02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86671" y="5635929"/>
                  <a:ext cx="2559451" cy="409454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t="-1454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5" name="Content Placeholder 2"/>
          <p:cNvSpPr txBox="1">
            <a:spLocks/>
          </p:cNvSpPr>
          <p:nvPr/>
        </p:nvSpPr>
        <p:spPr>
          <a:xfrm>
            <a:off x="4854388" y="2788000"/>
            <a:ext cx="7153836" cy="39086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lvl="2">
              <a:spcBef>
                <a:spcPts val="1000"/>
              </a:spcBef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015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Relevant Review of Linear Algebra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717836"/>
              </a:xfrm>
            </p:spPr>
            <p:txBody>
              <a:bodyPr/>
              <a:lstStyle/>
              <a:p>
                <a:pPr marL="228600" lvl="1">
                  <a:spcBef>
                    <a:spcPts val="1000"/>
                  </a:spcBef>
                </a:pPr>
                <a:r>
                  <a:rPr lang="en-US" b="0" dirty="0"/>
                  <a:t>Claim:</a:t>
                </a:r>
                <a:r>
                  <a:rPr lang="en-US" b="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</m:oMath>
                </a14:m>
                <a:r>
                  <a:rPr lang="en-US" dirty="0"/>
                  <a:t> is the norm vector of the hyperplane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=0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717836"/>
              </a:xfrm>
              <a:blipFill rotWithShape="0">
                <a:blip r:embed="rId2"/>
                <a:stretch>
                  <a:fillRect l="-812" t="-17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B8504F86-BCC8-E34A-B6E2-A133A3C2B531}"/>
              </a:ext>
            </a:extLst>
          </p:cNvPr>
          <p:cNvGrpSpPr/>
          <p:nvPr/>
        </p:nvGrpSpPr>
        <p:grpSpPr>
          <a:xfrm>
            <a:off x="1772896" y="2543461"/>
            <a:ext cx="2790170" cy="3580605"/>
            <a:chOff x="6250167" y="2025890"/>
            <a:chExt cx="4495955" cy="4330460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22CDFD45-65D2-2C49-9C33-0C5DE1280604}"/>
                </a:ext>
              </a:extLst>
            </p:cNvPr>
            <p:cNvGrpSpPr/>
            <p:nvPr/>
          </p:nvGrpSpPr>
          <p:grpSpPr>
            <a:xfrm>
              <a:off x="6250167" y="2025890"/>
              <a:ext cx="2936301" cy="4330460"/>
              <a:chOff x="6250167" y="2025890"/>
              <a:chExt cx="2936301" cy="4330460"/>
            </a:xfrm>
          </p:grpSpPr>
          <p:sp>
            <p:nvSpPr>
              <p:cNvPr id="7" name="Parallelogram 6">
                <a:extLst>
                  <a:ext uri="{FF2B5EF4-FFF2-40B4-BE49-F238E27FC236}">
                    <a16:creationId xmlns:a16="http://schemas.microsoft.com/office/drawing/2014/main" id="{DB3BF7E1-7151-8A4D-881D-57BCB66D98CF}"/>
                  </a:ext>
                </a:extLst>
              </p:cNvPr>
              <p:cNvSpPr/>
              <p:nvPr/>
            </p:nvSpPr>
            <p:spPr>
              <a:xfrm rot="3404072">
                <a:off x="5597880" y="2767761"/>
                <a:ext cx="4330460" cy="2846717"/>
              </a:xfrm>
              <a:prstGeom prst="parallelogram">
                <a:avLst>
                  <a:gd name="adj" fmla="val 96826"/>
                </a:avLst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A8FFD49A-434B-024B-920C-75768678DE77}"/>
                  </a:ext>
                </a:extLst>
              </p:cNvPr>
              <p:cNvSpPr/>
              <p:nvPr/>
            </p:nvSpPr>
            <p:spPr>
              <a:xfrm>
                <a:off x="6518031" y="3746860"/>
                <a:ext cx="184030" cy="18288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DD224EE9-B7B6-CB43-95D8-C11BD463C349}"/>
                  </a:ext>
                </a:extLst>
              </p:cNvPr>
              <p:cNvSpPr/>
              <p:nvPr/>
            </p:nvSpPr>
            <p:spPr>
              <a:xfrm>
                <a:off x="8223186" y="4347833"/>
                <a:ext cx="184030" cy="18288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/>
              </a:p>
            </p:txBody>
          </p: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CAE5D348-604A-A444-BBD0-E6488827A07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675110" y="3868452"/>
                <a:ext cx="1548076" cy="536315"/>
              </a:xfrm>
              <a:prstGeom prst="straightConnector1">
                <a:avLst/>
              </a:prstGeom>
              <a:ln w="25400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  <a:tailEnd type="triangle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ECBCF937-D994-8344-AFBB-98952B75267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449148" y="3125833"/>
                <a:ext cx="424943" cy="1010778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0824A8D5-7BAD-344E-80FC-95D731BA8B7E}"/>
                      </a:ext>
                    </a:extLst>
                  </p:cNvPr>
                  <p:cNvSpPr txBox="1"/>
                  <p:nvPr/>
                </p:nvSpPr>
                <p:spPr>
                  <a:xfrm>
                    <a:off x="6250167" y="3465120"/>
                    <a:ext cx="460809" cy="37223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oMath>
                      </m:oMathPara>
                    </a14:m>
                    <a:endParaRPr lang="en-US" sz="1600" dirty="0">
                      <a:solidFill>
                        <a:schemeClr val="accent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xmlns:a14="http://schemas.microsoft.com/office/drawing/2010/main" xmlns="" id="{0824A8D5-7BAD-344E-80FC-95D731BA8B7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50167" y="3465120"/>
                    <a:ext cx="460809" cy="372232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 l="-19149" t="-37255" r="-68085" b="-196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7BA3646B-175F-0640-B212-CC71DF69D86E}"/>
                      </a:ext>
                    </a:extLst>
                  </p:cNvPr>
                  <p:cNvSpPr txBox="1"/>
                  <p:nvPr/>
                </p:nvSpPr>
                <p:spPr>
                  <a:xfrm>
                    <a:off x="8407217" y="4439606"/>
                    <a:ext cx="465975" cy="386190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”</m:t>
                              </m:r>
                            </m:sup>
                          </m:sSup>
                        </m:oMath>
                      </m:oMathPara>
                    </a14:m>
                    <a:endParaRPr lang="en-US" sz="1600" dirty="0">
                      <a:solidFill>
                        <a:schemeClr val="accent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xmlns:a14="http://schemas.microsoft.com/office/drawing/2010/main" xmlns="" id="{7BA3646B-175F-0640-B212-CC71DF69D86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407217" y="4439606"/>
                    <a:ext cx="465975" cy="386190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 l="-16667" t="-34615" r="-66667" b="-192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Rectangle 13">
                    <a:extLst>
                      <a:ext uri="{FF2B5EF4-FFF2-40B4-BE49-F238E27FC236}">
                        <a16:creationId xmlns:a16="http://schemas.microsoft.com/office/drawing/2014/main" id="{0C1F6E03-E3E8-E746-A43F-3BB7B7ED5A40}"/>
                      </a:ext>
                    </a:extLst>
                  </p:cNvPr>
                  <p:cNvSpPr/>
                  <p:nvPr/>
                </p:nvSpPr>
                <p:spPr>
                  <a:xfrm>
                    <a:off x="7832954" y="2758715"/>
                    <a:ext cx="707433" cy="48390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⃗"/>
                              <m:ctrlPr>
                                <a:rPr lang="en-US" sz="200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oMath>
                      </m:oMathPara>
                    </a14:m>
                    <a:endParaRPr lang="en-US" sz="1600" dirty="0">
                      <a:solidFill>
                        <a:schemeClr val="accent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4" name="Rectangle 13">
                    <a:extLst>
                      <a:ext uri="{FF2B5EF4-FFF2-40B4-BE49-F238E27FC236}">
                        <a16:creationId xmlns:a16="http://schemas.microsoft.com/office/drawing/2014/main" xmlns:a14="http://schemas.microsoft.com/office/drawing/2010/main" xmlns="" id="{0C1F6E03-E3E8-E746-A43F-3BB7B7ED5A40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832954" y="2758715"/>
                    <a:ext cx="707433" cy="483902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FFF95856-10B8-B947-9A90-E2E624BBC023}"/>
                    </a:ext>
                  </a:extLst>
                </p:cNvPr>
                <p:cNvSpPr/>
                <p:nvPr/>
              </p:nvSpPr>
              <p:spPr>
                <a:xfrm>
                  <a:off x="8186671" y="5635929"/>
                  <a:ext cx="2559451" cy="4094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228600" lvl="1">
                    <a:spcBef>
                      <a:spcPts val="1000"/>
                    </a:spcBef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16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6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acc>
                          <m:accPr>
                            <m:chr m:val="⃗"/>
                            <m:ctrlP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=0</m:t>
                        </m:r>
                      </m:oMath>
                    </m:oMathPara>
                  </a14:m>
                  <a:endParaRPr lang="en-US" sz="1600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FFF95856-10B8-B947-9A90-E2E624BBC02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86671" y="5635929"/>
                  <a:ext cx="2559451" cy="409454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t="-1454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ontent Placeholder 2"/>
              <p:cNvSpPr txBox="1">
                <a:spLocks/>
              </p:cNvSpPr>
              <p:nvPr/>
            </p:nvSpPr>
            <p:spPr>
              <a:xfrm>
                <a:off x="4854388" y="2788000"/>
                <a:ext cx="7153836" cy="390863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28600" lvl="1">
                  <a:spcBef>
                    <a:spcPts val="1000"/>
                  </a:spcBef>
                </a:pPr>
                <a:r>
                  <a:rPr lang="en-US" dirty="0"/>
                  <a:t>Consider any two points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and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”</m:t>
                    </m:r>
                  </m:oMath>
                </a14:m>
                <a:r>
                  <a:rPr lang="en-US" dirty="0"/>
                  <a:t> on the hyperplane</a:t>
                </a:r>
              </a:p>
              <a:p>
                <a:pPr marL="685800" lvl="2">
                  <a:spcBef>
                    <a:spcPts val="1000"/>
                  </a:spcBef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′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=0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685800" lvl="2">
                  <a:spcBef>
                    <a:spcPts val="1000"/>
                  </a:spcBef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”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=0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228600" lvl="1">
                  <a:spcBef>
                    <a:spcPts val="1000"/>
                  </a:spcBef>
                </a:pPr>
                <a:endParaRPr lang="en-US" dirty="0">
                  <a:solidFill>
                    <a:schemeClr val="accent1"/>
                  </a:solidFill>
                </a:endParaRPr>
              </a:p>
              <a:p>
                <a:pPr marL="228600" lvl="1">
                  <a:spcBef>
                    <a:spcPts val="1000"/>
                  </a:spcBef>
                </a:pPr>
                <a:r>
                  <a:rPr lang="en-US" dirty="0"/>
                  <a:t>Combining the above</a:t>
                </a:r>
              </a:p>
              <a:p>
                <a:pPr marL="685800" lvl="2">
                  <a:spcBef>
                    <a:spcPts val="1000"/>
                  </a:spcBef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</m:t>
                        </m:r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”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=0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228600" lvl="1">
                  <a:spcBef>
                    <a:spcPts val="1000"/>
                  </a:spcBef>
                </a:pPr>
                <a:endParaRPr lang="en-US" dirty="0">
                  <a:solidFill>
                    <a:schemeClr val="accent1"/>
                  </a:solidFill>
                </a:endParaRPr>
              </a:p>
              <a:p>
                <a:pPr marL="228600" lvl="1">
                  <a:spcBef>
                    <a:spcPts val="1000"/>
                  </a:spcBef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is orthogonal to the hyperplane</a:t>
                </a:r>
              </a:p>
              <a:p>
                <a:pPr marL="228600" lvl="1">
                  <a:spcBef>
                    <a:spcPts val="1000"/>
                  </a:spcBef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</m:oMath>
                </a14:m>
                <a:r>
                  <a:rPr lang="en-US" dirty="0"/>
                  <a:t> is the norm vector of the hyperplane</a:t>
                </a:r>
              </a:p>
              <a:p>
                <a:pPr marL="685800" lvl="2">
                  <a:spcBef>
                    <a:spcPts val="1000"/>
                  </a:spcBef>
                </a:pPr>
                <a:endParaRPr lang="en-US" dirty="0"/>
              </a:p>
            </p:txBody>
          </p:sp>
        </mc:Choice>
        <mc:Fallback xmlns="">
          <p:sp>
            <p:nvSpPr>
              <p:cNvPr id="15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4388" y="2788000"/>
                <a:ext cx="7153836" cy="3908635"/>
              </a:xfrm>
              <a:prstGeom prst="rect">
                <a:avLst/>
              </a:prstGeom>
              <a:blipFill rotWithShape="0">
                <a:blip r:embed="rId7"/>
                <a:stretch>
                  <a:fillRect l="-1107" t="-3271" b="-34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3202818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Relevant Review of Linear Algebra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1156576" cy="4351338"/>
              </a:xfrm>
            </p:spPr>
            <p:txBody>
              <a:bodyPr/>
              <a:lstStyle/>
              <a:p>
                <a:r>
                  <a:rPr lang="en-US" dirty="0"/>
                  <a:t>What is the distance between a point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and a hyperplane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=0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1156576" cy="4351338"/>
              </a:xfrm>
              <a:blipFill rotWithShape="0">
                <a:blip r:embed="rId2"/>
                <a:stretch>
                  <a:fillRect l="-984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Group 14">
            <a:extLst>
              <a:ext uri="{FF2B5EF4-FFF2-40B4-BE49-F238E27FC236}">
                <a16:creationId xmlns:a16="http://schemas.microsoft.com/office/drawing/2014/main" id="{61C22323-452A-A045-AD69-DD194ACD7933}"/>
              </a:ext>
            </a:extLst>
          </p:cNvPr>
          <p:cNvGrpSpPr/>
          <p:nvPr/>
        </p:nvGrpSpPr>
        <p:grpSpPr>
          <a:xfrm>
            <a:off x="1461900" y="2728210"/>
            <a:ext cx="3379040" cy="3820507"/>
            <a:chOff x="7125604" y="3116500"/>
            <a:chExt cx="3379040" cy="3820507"/>
          </a:xfrm>
        </p:grpSpPr>
        <p:sp>
          <p:nvSpPr>
            <p:cNvPr id="16" name="Parallelogram 15">
              <a:extLst>
                <a:ext uri="{FF2B5EF4-FFF2-40B4-BE49-F238E27FC236}">
                  <a16:creationId xmlns:a16="http://schemas.microsoft.com/office/drawing/2014/main" id="{5C70837E-770F-A34C-91AD-20C48D569C37}"/>
                </a:ext>
              </a:extLst>
            </p:cNvPr>
            <p:cNvSpPr/>
            <p:nvPr/>
          </p:nvSpPr>
          <p:spPr>
            <a:xfrm rot="3404072">
              <a:off x="6330844" y="3911260"/>
              <a:ext cx="3820507" cy="2230987"/>
            </a:xfrm>
            <a:prstGeom prst="parallelogram">
              <a:avLst>
                <a:gd name="adj" fmla="val 96826"/>
              </a:avLst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3C5BE92A-09AB-2847-A59C-7398743BF330}"/>
                </a:ext>
              </a:extLst>
            </p:cNvPr>
            <p:cNvSpPr/>
            <p:nvPr/>
          </p:nvSpPr>
          <p:spPr>
            <a:xfrm>
              <a:off x="9032595" y="5230580"/>
              <a:ext cx="184030" cy="18288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B76C98B9-B6F1-6946-AA6B-C849CBC372EB}"/>
                </a:ext>
              </a:extLst>
            </p:cNvPr>
            <p:cNvSpPr/>
            <p:nvPr/>
          </p:nvSpPr>
          <p:spPr>
            <a:xfrm>
              <a:off x="8583754" y="3439206"/>
              <a:ext cx="184030" cy="18288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21D5FFB7-F447-314A-B402-1E96E446F17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675769" y="3622086"/>
              <a:ext cx="436532" cy="1617692"/>
            </a:xfrm>
            <a:prstGeom prst="straightConnector1">
              <a:avLst/>
            </a:prstGeom>
            <a:ln w="25400">
              <a:solidFill>
                <a:schemeClr val="tx1">
                  <a:lumMod val="65000"/>
                  <a:lumOff val="35000"/>
                </a:schemeClr>
              </a:solidFill>
              <a:prstDash val="dash"/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166C5D4E-7590-5046-849D-C0F1400A4040}"/>
                    </a:ext>
                  </a:extLst>
                </p:cNvPr>
                <p:cNvSpPr txBox="1"/>
                <p:nvPr/>
              </p:nvSpPr>
              <p:spPr>
                <a:xfrm>
                  <a:off x="9198674" y="5378290"/>
                  <a:ext cx="342145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40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oMath>
                    </m:oMathPara>
                  </a14:m>
                  <a:endParaRPr lang="en-US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166C5D4E-7590-5046-849D-C0F1400A404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98674" y="5378290"/>
                  <a:ext cx="342145" cy="369332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19643" t="-38333" r="-67857" b="-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7F951C4C-D6D5-A741-BAC7-69407802AE03}"/>
                    </a:ext>
                  </a:extLst>
                </p:cNvPr>
                <p:cNvSpPr txBox="1"/>
                <p:nvPr/>
              </p:nvSpPr>
              <p:spPr>
                <a:xfrm>
                  <a:off x="8858536" y="3397737"/>
                  <a:ext cx="372025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7F951C4C-D6D5-A741-BAC7-69407802AE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58536" y="3397737"/>
                  <a:ext cx="372025" cy="36933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16393" t="-38333" r="-63934"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41F47687-B331-A541-AD1C-218F0B4C0546}"/>
                    </a:ext>
                  </a:extLst>
                </p:cNvPr>
                <p:cNvSpPr/>
                <p:nvPr/>
              </p:nvSpPr>
              <p:spPr>
                <a:xfrm>
                  <a:off x="7766697" y="4150813"/>
                  <a:ext cx="490262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oMath>
                    </m:oMathPara>
                  </a14:m>
                  <a:endParaRPr lang="en-US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41F47687-B331-A541-AD1C-218F0B4C054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66697" y="4150813"/>
                  <a:ext cx="490262" cy="461665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4C284F63-3492-9C4B-B6F2-E3A81653A98D}"/>
                    </a:ext>
                  </a:extLst>
                </p:cNvPr>
                <p:cNvSpPr/>
                <p:nvPr/>
              </p:nvSpPr>
              <p:spPr>
                <a:xfrm>
                  <a:off x="8564818" y="6178546"/>
                  <a:ext cx="1939826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=0</m:t>
                        </m:r>
                      </m:oMath>
                    </m:oMathPara>
                  </a14:m>
                  <a:endParaRPr lang="en-US" sz="2400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4C284F63-3492-9C4B-B6F2-E3A81653A98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64818" y="6178546"/>
                  <a:ext cx="1939826" cy="461665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t="-1973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887FDC28-D5D1-6840-A7A3-BC29738BBEB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25359" y="4339492"/>
              <a:ext cx="208005" cy="684698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3E572ACF-8953-A845-9A18-AF2C21E8DB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15863" y="3622086"/>
              <a:ext cx="459906" cy="1434812"/>
            </a:xfrm>
            <a:prstGeom prst="straightConnector1">
              <a:avLst/>
            </a:prstGeom>
            <a:ln w="25400">
              <a:solidFill>
                <a:schemeClr val="tx1">
                  <a:lumMod val="65000"/>
                  <a:lumOff val="35000"/>
                </a:schemeClr>
              </a:solidFill>
              <a:prstDash val="dash"/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09B619C8-15F0-7241-95A5-20942D3840B5}"/>
                </a:ext>
              </a:extLst>
            </p:cNvPr>
            <p:cNvCxnSpPr/>
            <p:nvPr/>
          </p:nvCxnSpPr>
          <p:spPr>
            <a:xfrm flipH="1" flipV="1">
              <a:off x="8445816" y="4339492"/>
              <a:ext cx="448219" cy="91440"/>
            </a:xfrm>
            <a:prstGeom prst="straightConnector1">
              <a:avLst/>
            </a:prstGeom>
            <a:ln w="25400">
              <a:solidFill>
                <a:schemeClr val="accent6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41385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Relevant Review of Linear Algebra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1156576" cy="4351338"/>
              </a:xfrm>
            </p:spPr>
            <p:txBody>
              <a:bodyPr/>
              <a:lstStyle/>
              <a:p>
                <a:r>
                  <a:rPr lang="en-US" dirty="0"/>
                  <a:t>What is the distance between a point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and a hyperplane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=0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1156576" cy="4351338"/>
              </a:xfrm>
              <a:blipFill rotWithShape="0">
                <a:blip r:embed="rId2"/>
                <a:stretch>
                  <a:fillRect l="-984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Group 14">
            <a:extLst>
              <a:ext uri="{FF2B5EF4-FFF2-40B4-BE49-F238E27FC236}">
                <a16:creationId xmlns:a16="http://schemas.microsoft.com/office/drawing/2014/main" id="{61C22323-452A-A045-AD69-DD194ACD7933}"/>
              </a:ext>
            </a:extLst>
          </p:cNvPr>
          <p:cNvGrpSpPr/>
          <p:nvPr/>
        </p:nvGrpSpPr>
        <p:grpSpPr>
          <a:xfrm>
            <a:off x="1461900" y="2728210"/>
            <a:ext cx="3379040" cy="3820507"/>
            <a:chOff x="7125604" y="3116500"/>
            <a:chExt cx="3379040" cy="3820507"/>
          </a:xfrm>
        </p:grpSpPr>
        <p:sp>
          <p:nvSpPr>
            <p:cNvPr id="16" name="Parallelogram 15">
              <a:extLst>
                <a:ext uri="{FF2B5EF4-FFF2-40B4-BE49-F238E27FC236}">
                  <a16:creationId xmlns:a16="http://schemas.microsoft.com/office/drawing/2014/main" id="{5C70837E-770F-A34C-91AD-20C48D569C37}"/>
                </a:ext>
              </a:extLst>
            </p:cNvPr>
            <p:cNvSpPr/>
            <p:nvPr/>
          </p:nvSpPr>
          <p:spPr>
            <a:xfrm rot="3404072">
              <a:off x="6330844" y="3911260"/>
              <a:ext cx="3820507" cy="2230987"/>
            </a:xfrm>
            <a:prstGeom prst="parallelogram">
              <a:avLst>
                <a:gd name="adj" fmla="val 96826"/>
              </a:avLst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3C5BE92A-09AB-2847-A59C-7398743BF330}"/>
                </a:ext>
              </a:extLst>
            </p:cNvPr>
            <p:cNvSpPr/>
            <p:nvPr/>
          </p:nvSpPr>
          <p:spPr>
            <a:xfrm>
              <a:off x="9032595" y="5230580"/>
              <a:ext cx="184030" cy="18288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B76C98B9-B6F1-6946-AA6B-C849CBC372EB}"/>
                </a:ext>
              </a:extLst>
            </p:cNvPr>
            <p:cNvSpPr/>
            <p:nvPr/>
          </p:nvSpPr>
          <p:spPr>
            <a:xfrm>
              <a:off x="8583754" y="3439206"/>
              <a:ext cx="184030" cy="18288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21D5FFB7-F447-314A-B402-1E96E446F17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675769" y="3622086"/>
              <a:ext cx="436532" cy="1617692"/>
            </a:xfrm>
            <a:prstGeom prst="straightConnector1">
              <a:avLst/>
            </a:prstGeom>
            <a:ln w="25400">
              <a:solidFill>
                <a:schemeClr val="tx1">
                  <a:lumMod val="65000"/>
                  <a:lumOff val="35000"/>
                </a:schemeClr>
              </a:solidFill>
              <a:prstDash val="dash"/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166C5D4E-7590-5046-849D-C0F1400A4040}"/>
                    </a:ext>
                  </a:extLst>
                </p:cNvPr>
                <p:cNvSpPr txBox="1"/>
                <p:nvPr/>
              </p:nvSpPr>
              <p:spPr>
                <a:xfrm>
                  <a:off x="9198674" y="5378290"/>
                  <a:ext cx="342145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40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oMath>
                    </m:oMathPara>
                  </a14:m>
                  <a:endParaRPr lang="en-US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166C5D4E-7590-5046-849D-C0F1400A404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98674" y="5378290"/>
                  <a:ext cx="342145" cy="369332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19643" t="-38333" r="-67857" b="-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7F951C4C-D6D5-A741-BAC7-69407802AE03}"/>
                    </a:ext>
                  </a:extLst>
                </p:cNvPr>
                <p:cNvSpPr txBox="1"/>
                <p:nvPr/>
              </p:nvSpPr>
              <p:spPr>
                <a:xfrm>
                  <a:off x="8858536" y="3397737"/>
                  <a:ext cx="372025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7F951C4C-D6D5-A741-BAC7-69407802AE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58536" y="3397737"/>
                  <a:ext cx="372025" cy="36933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16393" t="-38333" r="-63934"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41F47687-B331-A541-AD1C-218F0B4C0546}"/>
                    </a:ext>
                  </a:extLst>
                </p:cNvPr>
                <p:cNvSpPr/>
                <p:nvPr/>
              </p:nvSpPr>
              <p:spPr>
                <a:xfrm>
                  <a:off x="7766697" y="4150813"/>
                  <a:ext cx="490262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oMath>
                    </m:oMathPara>
                  </a14:m>
                  <a:endParaRPr lang="en-US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41F47687-B331-A541-AD1C-218F0B4C054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66697" y="4150813"/>
                  <a:ext cx="490262" cy="461665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4C284F63-3492-9C4B-B6F2-E3A81653A98D}"/>
                    </a:ext>
                  </a:extLst>
                </p:cNvPr>
                <p:cNvSpPr/>
                <p:nvPr/>
              </p:nvSpPr>
              <p:spPr>
                <a:xfrm>
                  <a:off x="8564818" y="6178546"/>
                  <a:ext cx="1939826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=0</m:t>
                        </m:r>
                      </m:oMath>
                    </m:oMathPara>
                  </a14:m>
                  <a:endParaRPr lang="en-US" sz="2400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4C284F63-3492-9C4B-B6F2-E3A81653A98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64818" y="6178546"/>
                  <a:ext cx="1939826" cy="461665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t="-1973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887FDC28-D5D1-6840-A7A3-BC29738BBEB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25359" y="4339492"/>
              <a:ext cx="208005" cy="684698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3E572ACF-8953-A845-9A18-AF2C21E8DB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15863" y="3622086"/>
              <a:ext cx="459906" cy="1434812"/>
            </a:xfrm>
            <a:prstGeom prst="straightConnector1">
              <a:avLst/>
            </a:prstGeom>
            <a:ln w="25400">
              <a:solidFill>
                <a:schemeClr val="tx1">
                  <a:lumMod val="65000"/>
                  <a:lumOff val="35000"/>
                </a:schemeClr>
              </a:solidFill>
              <a:prstDash val="dash"/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09B619C8-15F0-7241-95A5-20942D3840B5}"/>
                </a:ext>
              </a:extLst>
            </p:cNvPr>
            <p:cNvCxnSpPr/>
            <p:nvPr/>
          </p:nvCxnSpPr>
          <p:spPr>
            <a:xfrm flipH="1" flipV="1">
              <a:off x="8445816" y="4339492"/>
              <a:ext cx="448219" cy="91440"/>
            </a:xfrm>
            <a:prstGeom prst="straightConnector1">
              <a:avLst/>
            </a:prstGeom>
            <a:ln w="25400">
              <a:solidFill>
                <a:schemeClr val="accent6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Content Placeholder 2"/>
              <p:cNvSpPr txBox="1">
                <a:spLocks/>
              </p:cNvSpPr>
              <p:nvPr/>
            </p:nvSpPr>
            <p:spPr>
              <a:xfrm>
                <a:off x="5059206" y="2681582"/>
                <a:ext cx="7292396" cy="390863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28600" lvl="1">
                  <a:spcBef>
                    <a:spcPts val="1000"/>
                  </a:spcBef>
                </a:pPr>
                <a:r>
                  <a:rPr lang="en-US" sz="2800" dirty="0"/>
                  <a:t>Consider an arbitrary point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sz="2800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′</m:t>
                    </m:r>
                  </m:oMath>
                </a14:m>
                <a:r>
                  <a:rPr lang="en-US" sz="2800" dirty="0"/>
                  <a:t> on the hyperplane</a:t>
                </a:r>
              </a:p>
              <a:p>
                <a:pPr marL="228600" lvl="1">
                  <a:spcBef>
                    <a:spcPts val="1000"/>
                  </a:spcBef>
                </a:pPr>
                <a:endParaRPr lang="en-US" sz="2800" dirty="0"/>
              </a:p>
              <a:p>
                <a:pPr marL="228600" lvl="1">
                  <a:spcBef>
                    <a:spcPts val="1000"/>
                  </a:spcBef>
                </a:pPr>
                <a:r>
                  <a:rPr lang="en-US" sz="2800" dirty="0"/>
                  <a:t>Distance between the point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800" dirty="0"/>
                  <a:t>and the hyperplane</a:t>
                </a:r>
              </a:p>
              <a:p>
                <a:pPr marL="685800" lvl="2">
                  <a:spcBef>
                    <a:spcPts val="1000"/>
                  </a:spcBef>
                </a:pP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𝑑𝑖𝑠𝑡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)=</m:t>
                    </m:r>
                    <m:d>
                      <m:dPr>
                        <m:begChr m:val="|"/>
                        <m:endChr m:val="|"/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mr-IN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2400" b="0" i="1" dirty="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sz="2400" b="0" i="1" dirty="0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</m:num>
                          <m:den>
                            <m:d>
                              <m:dPr>
                                <m:begChr m:val="‖"/>
                                <m:endChr m:val="‖"/>
                                <m:ctrlPr>
                                  <a:rPr lang="mr-IN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</m:d>
                          </m:den>
                        </m:f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</m:t>
                        </m:r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′)</m:t>
                        </m:r>
                      </m:e>
                    </m:d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pPr marL="685800" lvl="2">
                  <a:spcBef>
                    <a:spcPts val="1000"/>
                  </a:spcBef>
                </a:pP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𝑑𝑖𝑠𝑡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)=</m:t>
                    </m:r>
                    <m:d>
                      <m:dPr>
                        <m:begChr m:val="|"/>
                        <m:endChr m:val="|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mr-IN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num>
                          <m:den>
                            <m:d>
                              <m:dPr>
                                <m:begChr m:val="‖"/>
                                <m:endChr m:val="‖"/>
                                <m:ctrlPr>
                                  <a:rPr lang="mr-IN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</m:d>
                          </m:den>
                        </m:f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′)</m:t>
                        </m:r>
                      </m:e>
                    </m:d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pPr marL="685800" lvl="2">
                  <a:spcBef>
                    <a:spcPts val="1000"/>
                  </a:spcBef>
                </a:pP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𝑑𝑖𝑠𝑡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)=</m:t>
                    </m:r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mr-IN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num>
                          <m:den>
                            <m:d>
                              <m:dPr>
                                <m:begChr m:val="‖"/>
                                <m:endChr m:val="‖"/>
                                <m:ctrlPr>
                                  <a:rPr lang="mr-IN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</m:d>
                          </m:den>
                        </m:f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d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7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9206" y="2681582"/>
                <a:ext cx="7292396" cy="3908635"/>
              </a:xfrm>
              <a:prstGeom prst="rect">
                <a:avLst/>
              </a:prstGeom>
              <a:blipFill>
                <a:blip r:embed="rId7"/>
                <a:stretch>
                  <a:fillRect l="-1391" t="-3571" r="-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5571067" y="4668608"/>
            <a:ext cx="2133600" cy="15833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5259750" y="4252727"/>
            <a:ext cx="456976" cy="15833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58558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8003"/>
            <a:ext cx="10515600" cy="1325563"/>
          </a:xfrm>
        </p:spPr>
        <p:txBody>
          <a:bodyPr/>
          <a:lstStyle/>
          <a:p>
            <a:r>
              <a:rPr lang="en-US" dirty="0"/>
              <a:t>Outline of Our Discussion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18972"/>
            <a:ext cx="10515600" cy="5032375"/>
          </a:xfrm>
        </p:spPr>
        <p:txBody>
          <a:bodyPr>
            <a:normAutofit/>
          </a:bodyPr>
          <a:lstStyle/>
          <a:p>
            <a:r>
              <a:rPr lang="en-US" dirty="0"/>
              <a:t>Assume data is linearly separable </a:t>
            </a:r>
          </a:p>
          <a:p>
            <a:pPr lvl="1"/>
            <a:r>
              <a:rPr lang="en-US" dirty="0"/>
              <a:t>Formulate the </a:t>
            </a:r>
            <a:r>
              <a:rPr lang="en-US" dirty="0">
                <a:solidFill>
                  <a:srgbClr val="C00000"/>
                </a:solidFill>
              </a:rPr>
              <a:t>hard-margin SVM</a:t>
            </a:r>
          </a:p>
          <a:p>
            <a:pPr marL="457200" lvl="1" indent="0">
              <a:buNone/>
            </a:pPr>
            <a:r>
              <a:rPr lang="en-US" dirty="0"/>
              <a:t>	</a:t>
            </a:r>
          </a:p>
          <a:p>
            <a:pPr marL="457200" lvl="1" indent="0">
              <a:buNone/>
            </a:pPr>
            <a:r>
              <a:rPr lang="en-US" dirty="0"/>
              <a:t>	</a:t>
            </a:r>
          </a:p>
          <a:p>
            <a:pPr lvl="1"/>
            <a:endParaRPr lang="en-US" dirty="0"/>
          </a:p>
          <a:p>
            <a:endParaRPr lang="en-US" sz="1200" dirty="0"/>
          </a:p>
          <a:p>
            <a:r>
              <a:rPr lang="en-US" dirty="0"/>
              <a:t>When data is not linearly separable</a:t>
            </a:r>
          </a:p>
          <a:p>
            <a:pPr lvl="1"/>
            <a:r>
              <a:rPr lang="en-US" dirty="0"/>
              <a:t>Tolerate some noise</a:t>
            </a:r>
          </a:p>
          <a:p>
            <a:pPr lvl="2"/>
            <a:r>
              <a:rPr lang="en-US" dirty="0">
                <a:solidFill>
                  <a:srgbClr val="C00000"/>
                </a:solidFill>
              </a:rPr>
              <a:t>Soft-margin SVM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1568124" y="2441710"/>
                <a:ext cx="5323742" cy="1255777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sz="2000" dirty="0">
                    <a:solidFill>
                      <a:schemeClr val="tx1"/>
                    </a:solidFill>
                  </a:rPr>
                  <a:t>Given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, find separator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000" dirty="0">
                    <a:solidFill>
                      <a:schemeClr val="tx1"/>
                    </a:solidFill>
                  </a:rPr>
                  <a:t>that</a:t>
                </a:r>
              </a:p>
              <a:p>
                <a:endParaRPr lang="en-US" sz="600" dirty="0">
                  <a:solidFill>
                    <a:schemeClr val="tx1"/>
                  </a:solidFill>
                </a:endParaRPr>
              </a:p>
              <a:p>
                <a:r>
                  <a:rPr lang="en-US" sz="2000" dirty="0">
                    <a:solidFill>
                      <a:schemeClr val="tx1"/>
                    </a:solidFill>
                  </a:rPr>
                  <a:t>maximize   margin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accent1"/>
                  </a:solidFill>
                </a:endParaRPr>
              </a:p>
              <a:p>
                <a:r>
                  <a:rPr lang="en-US" sz="2000" dirty="0">
                    <a:solidFill>
                      <a:schemeClr val="tx1"/>
                    </a:solidFill>
                  </a:rPr>
                  <a:t>     </a:t>
                </a:r>
                <a:r>
                  <a:rPr lang="en-US" sz="2000" dirty="0" err="1">
                    <a:solidFill>
                      <a:schemeClr val="tx1"/>
                    </a:solidFill>
                  </a:rPr>
                  <a:t>s.t.</a:t>
                </a:r>
                <a:r>
                  <a:rPr lang="en-US" sz="2000" dirty="0">
                    <a:solidFill>
                      <a:schemeClr val="tx1"/>
                    </a:solidFill>
                  </a:rPr>
                  <a:t>          all points in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is correctly classified</a:t>
                </a: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8124" y="2441710"/>
                <a:ext cx="5323742" cy="1255777"/>
              </a:xfrm>
              <a:prstGeom prst="roundRect">
                <a:avLst/>
              </a:prstGeom>
              <a:blipFill rotWithShape="0">
                <a:blip r:embed="rId2"/>
                <a:stretch>
                  <a:fillRect b="-1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1591" y="5197185"/>
            <a:ext cx="1341739" cy="135416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955" y="5121846"/>
            <a:ext cx="1356609" cy="1356609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758266" y="4304176"/>
            <a:ext cx="6096000" cy="769441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400" dirty="0"/>
              <a:t>Nonlinear transform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000" dirty="0">
                <a:solidFill>
                  <a:srgbClr val="C00000"/>
                </a:solidFill>
              </a:rPr>
              <a:t>Dual formulation </a:t>
            </a:r>
            <a:r>
              <a:rPr lang="en-US" sz="2000" dirty="0"/>
              <a:t>and</a:t>
            </a:r>
            <a:r>
              <a:rPr lang="en-US" sz="2000" dirty="0">
                <a:solidFill>
                  <a:srgbClr val="C00000"/>
                </a:solidFill>
              </a:rPr>
              <a:t> kernel tricks</a:t>
            </a:r>
          </a:p>
        </p:txBody>
      </p:sp>
    </p:spTree>
    <p:extLst>
      <p:ext uri="{BB962C8B-B14F-4D97-AF65-F5344CB8AC3E}">
        <p14:creationId xmlns:p14="http://schemas.microsoft.com/office/powerpoint/2010/main" val="146541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Nearest Neighbor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076092" y="1690688"/>
                <a:ext cx="7772400" cy="53678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Properties of Nearest Neighbor (NN)</a:t>
                </a:r>
              </a:p>
              <a:p>
                <a:pPr lvl="1"/>
                <a:r>
                  <a:rPr lang="en-US" dirty="0"/>
                  <a:t>No training is needed</a:t>
                </a:r>
              </a:p>
              <a:p>
                <a:pPr lvl="1"/>
                <a:r>
                  <a:rPr lang="en-US" dirty="0"/>
                  <a:t>Good interpretability</a:t>
                </a:r>
              </a:p>
              <a:p>
                <a:pPr lvl="1"/>
                <a:r>
                  <a:rPr lang="en-US" dirty="0"/>
                  <a:t>In-sample error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=0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b="0" dirty="0"/>
                  <a:t>VC dimension 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∞</m:t>
                    </m:r>
                  </m:oMath>
                </a14:m>
                <a:endParaRPr lang="en-US" dirty="0"/>
              </a:p>
              <a:p>
                <a:pPr lvl="1"/>
                <a:endParaRPr lang="en-US" sz="200" dirty="0"/>
              </a:p>
              <a:p>
                <a:r>
                  <a:rPr lang="en-US" dirty="0"/>
                  <a:t>This seems to imply bad learning models from what we talk about so far? Why we care?</a:t>
                </a:r>
              </a:p>
              <a:p>
                <a:endParaRPr lang="en-US" sz="200" dirty="0"/>
              </a:p>
              <a:p>
                <a:r>
                  <a:rPr lang="en-US" dirty="0"/>
                  <a:t>What we really care about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VC analysis: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≤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Generalization error</a:t>
                </a:r>
              </a:p>
              <a:p>
                <a:pPr lvl="1"/>
                <a:endParaRPr lang="en-US" sz="200" dirty="0"/>
              </a:p>
              <a:p>
                <a:pPr lvl="2"/>
                <a:r>
                  <a:rPr lang="en-US" dirty="0"/>
                  <a:t>We can infer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through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:r>
                  <a:rPr lang="en-US" dirty="0">
                    <a:solidFill>
                      <a:schemeClr val="accent1"/>
                    </a:solidFill>
                  </a:rPr>
                  <a:t>model complexity</a:t>
                </a:r>
              </a:p>
              <a:p>
                <a:pPr lvl="1"/>
                <a:r>
                  <a:rPr lang="en-US" dirty="0"/>
                  <a:t>NN has nice guarantees outside of VC analysis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076092" y="1690688"/>
                <a:ext cx="7772400" cy="5367838"/>
              </a:xfrm>
              <a:blipFill rotWithShape="0">
                <a:blip r:embed="rId2"/>
                <a:stretch>
                  <a:fillRect l="-1412" t="-18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00" y="2617051"/>
            <a:ext cx="3733353" cy="367678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391115" y="1923037"/>
                <a:ext cx="437555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𝑔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400" dirty="0"/>
                  <a:t>looks like a </a:t>
                </a:r>
                <a:r>
                  <a:rPr lang="en-US" sz="2400" dirty="0" err="1"/>
                  <a:t>Voronoi</a:t>
                </a:r>
                <a:r>
                  <a:rPr lang="en-US" sz="2400" dirty="0"/>
                  <a:t> diagram</a:t>
                </a: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115" y="1923037"/>
                <a:ext cx="4375557" cy="461665"/>
              </a:xfrm>
              <a:prstGeom prst="rect">
                <a:avLst/>
              </a:prstGeom>
              <a:blipFill>
                <a:blip r:embed="rId4"/>
                <a:stretch>
                  <a:fillRect l="-289" t="-18919" r="-1156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430840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Hard-Margin SVM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05409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Hard-Margin SVM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5319711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Goal</a:t>
                </a:r>
              </a:p>
              <a:p>
                <a:pPr lvl="1"/>
                <a:r>
                  <a:rPr lang="en-US" dirty="0"/>
                  <a:t>Given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,…,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𝑁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𝑁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en-US" b="0" dirty="0">
                    <a:solidFill>
                      <a:schemeClr val="accent1"/>
                    </a:solidFill>
                  </a:rPr>
                  <a:t> </a:t>
                </a:r>
                <a:r>
                  <a:rPr lang="en-US" b="0" dirty="0"/>
                  <a:t>that is </a:t>
                </a:r>
                <a:r>
                  <a:rPr lang="en-US" b="0" dirty="0">
                    <a:solidFill>
                      <a:srgbClr val="C00000"/>
                    </a:solidFill>
                  </a:rPr>
                  <a:t>linearly separable</a:t>
                </a:r>
              </a:p>
              <a:p>
                <a:pPr lvl="1"/>
                <a:r>
                  <a:rPr lang="en-US" dirty="0"/>
                  <a:t>Find separator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that (1)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maximizes the margin and (2) separates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</m:oMath>
                </a14:m>
                <a:endParaRPr lang="en-US" dirty="0"/>
              </a:p>
              <a:p>
                <a:endParaRPr lang="en-US" sz="200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separates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</m:oMath>
                </a14:m>
                <a:r>
                  <a:rPr lang="en-US" b="0" dirty="0"/>
                  <a:t> </a:t>
                </a:r>
                <a:r>
                  <a:rPr lang="en-US" b="0" dirty="0">
                    <a:solidFill>
                      <a:schemeClr val="bg1">
                        <a:lumMod val="50000"/>
                      </a:schemeClr>
                    </a:solidFill>
                  </a:rPr>
                  <a:t>(making correct predictions for all points 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charset="0"/>
                      </a:rPr>
                      <m:t>𝐷</m:t>
                    </m:r>
                  </m:oMath>
                </a14:m>
                <a:r>
                  <a:rPr lang="en-US" b="0" dirty="0">
                    <a:solidFill>
                      <a:schemeClr val="bg1">
                        <a:lumMod val="50000"/>
                      </a:schemeClr>
                    </a:solidFill>
                  </a:rPr>
                  <a:t>)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𝑠𝑖𝑔𝑛</m:t>
                    </m:r>
                    <m:r>
                      <a:rPr lang="en-US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sSub>
                      <m:sSub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r>
                      <a:rPr lang="en-US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r>
                      <a:rPr lang="en-US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for all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sz="6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≥0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for all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sz="200" dirty="0"/>
              </a:p>
              <a:p>
                <a:r>
                  <a:rPr lang="en-US" dirty="0"/>
                  <a:t>Margin: shortest distance from the separator to points 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mtClean="0">
                        <a:solidFill>
                          <a:schemeClr val="accent1"/>
                        </a:solidFill>
                        <a:latin typeface="Cambria Math" charset="0"/>
                      </a:rPr>
                      <m:t>margin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𝑚𝑖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fName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𝑑𝑖𝑠𝑡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fun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>
                        <a:solidFill>
                          <a:schemeClr val="accent1"/>
                        </a:solidFill>
                        <a:latin typeface="Cambria Math" charset="0"/>
                      </a:rPr>
                      <m:t>margin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𝑚𝑖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fName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mr-IN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num>
                              <m:den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mr-IN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</m:d>
                              </m:den>
                            </m:f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+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d>
                      </m:e>
                    </m:fun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>
                        <a:solidFill>
                          <a:schemeClr val="accent1"/>
                        </a:solidFill>
                        <a:latin typeface="Cambria Math" charset="0"/>
                      </a:rPr>
                      <m:t>margin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𝑚𝑖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fName>
                      <m:e>
                        <m:f>
                          <m:fPr>
                            <m:ctrlPr>
                              <a:rPr lang="mr-IN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num>
                          <m:den>
                            <m:d>
                              <m:dPr>
                                <m:begChr m:val="‖"/>
                                <m:endChr m:val="‖"/>
                                <m:ctrlPr>
                                  <a:rPr lang="mr-IN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</m:d>
                          </m:den>
                        </m:f>
                      </m:e>
                    </m:func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5319711"/>
              </a:xfrm>
              <a:blipFill rotWithShape="0">
                <a:blip r:embed="rId2"/>
                <a:stretch>
                  <a:fillRect l="-1043" t="-18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1032933" y="5266267"/>
            <a:ext cx="541867" cy="13546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574799" y="5655733"/>
            <a:ext cx="1845733" cy="965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le 6"/>
              <p:cNvSpPr/>
              <p:nvPr/>
            </p:nvSpPr>
            <p:spPr>
              <a:xfrm>
                <a:off x="7408333" y="5181600"/>
                <a:ext cx="3945467" cy="711201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spcBef>
                    <a:spcPts val="1000"/>
                  </a:spcBef>
                </a:pP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𝑑𝑖𝑠𝑡</m:t>
                    </m:r>
                    <m:r>
                      <a:rPr lang="en-US" sz="200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,</m:t>
                    </m:r>
                    <m:acc>
                      <m:accPr>
                        <m:chr m:val="⃗"/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,</m:t>
                    </m:r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𝑏</m:t>
                    </m:r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)=</m:t>
                    </m:r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mr-IN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1</m:t>
                            </m:r>
                          </m:num>
                          <m:den>
                            <m:d>
                              <m:dPr>
                                <m:begChr m:val="‖"/>
                                <m:endChr m:val="‖"/>
                                <m:ctrlPr>
                                  <a:rPr lang="mr-IN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</m:d>
                          </m:den>
                        </m:f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−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𝑏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d>
                  </m:oMath>
                </a14:m>
                <a:endParaRPr lang="en-US" sz="20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7" name="Rounded 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8333" y="5181600"/>
                <a:ext cx="3945467" cy="711201"/>
              </a:xfrm>
              <a:prstGeom prst="round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ounded Rectangle 7"/>
              <p:cNvSpPr/>
              <p:nvPr/>
            </p:nvSpPr>
            <p:spPr>
              <a:xfrm>
                <a:off x="7429500" y="6036732"/>
                <a:ext cx="2510367" cy="711201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spcBef>
                    <a:spcPts val="10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∈</m:t>
                    </m:r>
                    <m:r>
                      <m:rPr>
                        <m:lit/>
                      </m:rP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{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−1,+1</m:t>
                    </m:r>
                    <m:r>
                      <m:rPr>
                        <m:lit/>
                      </m:rP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}</m:t>
                    </m:r>
                  </m:oMath>
                </a14:m>
                <a:r>
                  <a:rPr lang="en-US" sz="20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000" dirty="0">
                    <a:solidFill>
                      <a:schemeClr val="bg1"/>
                    </a:solidFill>
                  </a:rPr>
                  <a:t>and </a:t>
                </a:r>
                <a:br>
                  <a:rPr lang="en-US" sz="2000" dirty="0">
                    <a:solidFill>
                      <a:schemeClr val="bg1"/>
                    </a:solidFill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≥0</m:t>
                    </m:r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8" name="Rounded 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9500" y="6036732"/>
                <a:ext cx="2510367" cy="711201"/>
              </a:xfrm>
              <a:prstGeom prst="roundRect">
                <a:avLst/>
              </a:prstGeom>
              <a:blipFill rotWithShape="0">
                <a:blip r:embed="rId4"/>
                <a:stretch>
                  <a:fillRect t="-2521" b="-33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1243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Hard-Margin SVM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5319711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Goal</a:t>
                </a:r>
              </a:p>
              <a:p>
                <a:pPr lvl="1"/>
                <a:r>
                  <a:rPr lang="en-US" dirty="0"/>
                  <a:t>Given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,…,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𝑁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𝑁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en-US" b="0" dirty="0">
                    <a:solidFill>
                      <a:schemeClr val="accent1"/>
                    </a:solidFill>
                  </a:rPr>
                  <a:t> </a:t>
                </a:r>
                <a:r>
                  <a:rPr lang="en-US" b="0" dirty="0"/>
                  <a:t>that is </a:t>
                </a:r>
                <a:r>
                  <a:rPr lang="en-US" b="0" dirty="0">
                    <a:solidFill>
                      <a:srgbClr val="C00000"/>
                    </a:solidFill>
                  </a:rPr>
                  <a:t>linearly separable</a:t>
                </a:r>
              </a:p>
              <a:p>
                <a:pPr lvl="1"/>
                <a:r>
                  <a:rPr lang="en-US" dirty="0"/>
                  <a:t>Find separator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that (1)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maximizes the margin and (2) separates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/>
              </a:p>
              <a:p>
                <a:r>
                  <a:rPr lang="en-US" dirty="0"/>
                  <a:t>Formulate it as a constrained optimization problem</a:t>
                </a:r>
              </a:p>
              <a:p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5319711"/>
              </a:xfrm>
              <a:blipFill rotWithShape="0">
                <a:blip r:embed="rId2"/>
                <a:stretch>
                  <a:fillRect l="-1043" t="-18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1032933" y="5266267"/>
            <a:ext cx="541867" cy="13546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574799" y="5655733"/>
            <a:ext cx="1845733" cy="965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/>
              <p:cNvSpPr/>
              <p:nvPr/>
            </p:nvSpPr>
            <p:spPr>
              <a:xfrm>
                <a:off x="1430866" y="4174067"/>
                <a:ext cx="7645400" cy="1794934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40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maximize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𝑏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margin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    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≥0, ∀</m:t>
                      </m:r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𝑛</m:t>
                      </m:r>
                    </m:oMath>
                    <m:oMath xmlns:m="http://schemas.openxmlformats.org/officeDocument/2006/math"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                        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margin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=</m:t>
                      </m:r>
                      <m:func>
                        <m:func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𝑚𝑖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</m:fName>
                        <m:e>
                          <m:f>
                            <m:fPr>
                              <m:ctrlPr>
                                <a:rPr lang="mr-IN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num>
                            <m:den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mr-IN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charset="0"/>
                                        </a:rPr>
                                        <m:t>𝑤</m:t>
                                      </m:r>
                                    </m:e>
                                  </m:acc>
                                </m:e>
                              </m:d>
                            </m:den>
                          </m:f>
                        </m:e>
                      </m:func>
                      <m:sSub>
                        <m:sSub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(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sSub>
                        <m:sSub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𝑏</m:t>
                      </m:r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6" name="Rounded 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0866" y="4174067"/>
                <a:ext cx="7645400" cy="1794934"/>
              </a:xfrm>
              <a:prstGeom prst="roundRect">
                <a:avLst/>
              </a:prstGeom>
              <a:blipFill rotWithShape="0">
                <a:blip r:embed="rId3"/>
                <a:stretch>
                  <a:fillRect t="-199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4557394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Hard-Margin SVM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5319711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The constrained optimization problem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normalizing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Note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=0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zh-TW" alt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altLang="zh-TW" dirty="0"/>
                  <a:t>is equivalent to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𝑐</m:t>
                    </m:r>
                    <m:sSup>
                      <m:sSupPr>
                        <m:ctrlPr>
                          <a:rPr lang="en-US" altLang="zh-TW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altLang="zh-TW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altLang="zh-TW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altLang="zh-TW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TW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altLang="zh-TW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r>
                      <a:rPr lang="en-US" altLang="zh-TW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𝑐𝑏</m:t>
                    </m:r>
                    <m:r>
                      <a:rPr lang="en-US" altLang="zh-TW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=0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for any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𝑐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We will normalize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such that</a:t>
                </a:r>
                <a:r>
                  <a:rPr lang="en-US" i="1" dirty="0">
                    <a:solidFill>
                      <a:schemeClr val="accent1"/>
                    </a:solidFill>
                    <a:latin typeface="Cambria Math" charset="0"/>
                  </a:rPr>
                  <a:t> 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𝑚𝑖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fName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</m:func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=1</m:t>
                    </m:r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600">
                        <a:solidFill>
                          <a:schemeClr val="accent1"/>
                        </a:solidFill>
                        <a:latin typeface="Cambria Math" charset="0"/>
                      </a:rPr>
                      <m:t>margin</m:t>
                    </m:r>
                    <m:d>
                      <m:dPr>
                        <m:ctrlPr>
                          <a:rPr lang="en-US" sz="2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sz="2600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sz="2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d>
                          <m:dPr>
                            <m:begChr m:val="‖"/>
                            <m:endChr m:val="‖"/>
                            <m:ctrlPr>
                              <a:rPr lang="mr-IN" sz="2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26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6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</m:d>
                      </m:den>
                    </m:f>
                  </m:oMath>
                </a14:m>
                <a:endParaRPr lang="en-US" sz="2600" dirty="0">
                  <a:solidFill>
                    <a:schemeClr val="accent1"/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6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6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6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6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sz="26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≥1</m:t>
                    </m:r>
                  </m:oMath>
                </a14:m>
                <a:r>
                  <a:rPr lang="en-US" sz="2600" dirty="0">
                    <a:solidFill>
                      <a:schemeClr val="accent1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∀</m:t>
                    </m:r>
                    <m:r>
                      <a:rPr lang="en-US" sz="26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endParaRPr lang="en-US" sz="2600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/>
              </a:p>
              <a:p>
                <a:pPr lvl="3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5319711"/>
              </a:xfrm>
              <a:blipFill>
                <a:blip r:embed="rId2"/>
                <a:stretch>
                  <a:fillRect l="-1086" t="-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/>
              <p:cNvSpPr/>
              <p:nvPr/>
            </p:nvSpPr>
            <p:spPr>
              <a:xfrm>
                <a:off x="1286933" y="2300551"/>
                <a:ext cx="7645400" cy="1794934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40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maximize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𝑏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margin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    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≥0, ∀</m:t>
                      </m:r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𝑛</m:t>
                      </m:r>
                    </m:oMath>
                    <m:oMath xmlns:m="http://schemas.openxmlformats.org/officeDocument/2006/math"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                        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margin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=</m:t>
                      </m:r>
                      <m:func>
                        <m:func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𝑚𝑖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</m:fName>
                        <m:e>
                          <m:f>
                            <m:fPr>
                              <m:ctrlPr>
                                <a:rPr lang="mr-IN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num>
                            <m:den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mr-IN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charset="0"/>
                                        </a:rPr>
                                        <m:t>𝑤</m:t>
                                      </m:r>
                                    </m:e>
                                  </m:acc>
                                </m:e>
                              </m:d>
                            </m:den>
                          </m:f>
                        </m:e>
                      </m:func>
                      <m:sSub>
                        <m:sSub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(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sSub>
                        <m:sSub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𝑏</m:t>
                      </m:r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6" name="Rounded 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6933" y="2300551"/>
                <a:ext cx="7645400" cy="1794934"/>
              </a:xfrm>
              <a:prstGeom prst="roundRect">
                <a:avLst/>
              </a:prstGeom>
              <a:blipFill rotWithShape="0">
                <a:blip r:embed="rId3"/>
                <a:stretch>
                  <a:fillRect t="-195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03270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Hard-Margin SVM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5319711"/>
          </a:xfrm>
        </p:spPr>
        <p:txBody>
          <a:bodyPr>
            <a:normAutofit/>
          </a:bodyPr>
          <a:lstStyle/>
          <a:p>
            <a:r>
              <a:rPr lang="en-US" dirty="0"/>
              <a:t>The constrained optimization problem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Some final adjustments</a:t>
            </a:r>
          </a:p>
          <a:p>
            <a:endParaRPr lang="en-US" sz="2400" dirty="0">
              <a:solidFill>
                <a:schemeClr val="accent1"/>
              </a:solidFill>
            </a:endParaRPr>
          </a:p>
          <a:p>
            <a:pPr lvl="1"/>
            <a:endParaRPr lang="en-US" dirty="0"/>
          </a:p>
          <a:p>
            <a:pPr lvl="3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/>
              <p:cNvSpPr/>
              <p:nvPr/>
            </p:nvSpPr>
            <p:spPr>
              <a:xfrm>
                <a:off x="1286933" y="2221574"/>
                <a:ext cx="5435600" cy="1690025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400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maximize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𝑏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</m:d>
                        </m:den>
                      </m:f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    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≥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1</m:t>
                      </m:r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, ∀</m:t>
                      </m:r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6" name="Rounded 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6933" y="2221574"/>
                <a:ext cx="5435600" cy="1690025"/>
              </a:xfrm>
              <a:prstGeom prst="roundRect">
                <a:avLst/>
              </a:prstGeom>
              <a:blipFill rotWithShape="0">
                <a:blip r:embed="rId2"/>
                <a:stretch>
                  <a:fillRect b="-2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/>
              <p:cNvSpPr/>
              <p:nvPr/>
            </p:nvSpPr>
            <p:spPr>
              <a:xfrm>
                <a:off x="1286933" y="4936787"/>
                <a:ext cx="5435600" cy="1690025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400" b="0" i="0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𝑏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    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≥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1</m:t>
                      </m:r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, ∀</m:t>
                      </m:r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6933" y="4936787"/>
                <a:ext cx="5435600" cy="1690025"/>
              </a:xfrm>
              <a:prstGeom prst="roundRect">
                <a:avLst/>
              </a:prstGeom>
              <a:blipFill rotWithShape="0">
                <a:blip r:embed="rId3"/>
                <a:stretch>
                  <a:fillRect b="-197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29837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Form of Hard-Margin SVM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3589867"/>
                <a:ext cx="10515600" cy="3420532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How to solve it?</a:t>
                </a:r>
              </a:p>
              <a:p>
                <a:pPr lvl="1"/>
                <a:r>
                  <a:rPr lang="en-US" dirty="0"/>
                  <a:t>Hard-margin SVM is a Quadratic Program</a:t>
                </a:r>
              </a:p>
              <a:p>
                <a:pPr lvl="1"/>
                <a:r>
                  <a:rPr lang="en-US" dirty="0"/>
                  <a:t>Standard form of Quadratic Program (QP)</a:t>
                </a:r>
              </a:p>
              <a:p>
                <a:pPr lvl="1"/>
                <a:endParaRPr lang="en-US" sz="1200" dirty="0"/>
              </a:p>
              <a:p>
                <a:pPr marL="0" indent="0">
                  <a:buNone/>
                </a:pPr>
                <a:r>
                  <a:rPr lang="en-US" sz="2400" dirty="0">
                    <a:solidFill>
                      <a:schemeClr val="accent1"/>
                    </a:solidFill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40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minimize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𝑢</m:t>
                            </m:r>
                          </m:e>
                        </m:acc>
                      </m:sub>
                    </m:sSub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  </m:t>
                    </m:r>
                    <m:f>
                      <m:f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𝑢</m:t>
                            </m:r>
                          </m:e>
                        </m:acc>
                      </m:e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𝑄</m:t>
                    </m:r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𝑢</m:t>
                        </m:r>
                      </m:e>
                    </m:acc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sSup>
                      <m:s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𝑝</m:t>
                            </m:r>
                          </m:e>
                        </m:acc>
                      </m:e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𝑢</m:t>
                        </m:r>
                      </m:e>
                    </m:acc>
                  </m:oMath>
                </a14:m>
                <a:br>
                  <a:rPr lang="en-US" sz="2400" i="1" dirty="0">
                    <a:solidFill>
                      <a:schemeClr val="accent1"/>
                    </a:solidFill>
                    <a:latin typeface="Cambria Math" charset="0"/>
                  </a:rPr>
                </a:br>
                <a:r>
                  <a:rPr lang="en-US" sz="2400" i="1" dirty="0">
                    <a:solidFill>
                      <a:schemeClr val="accent1"/>
                    </a:solidFill>
                    <a:latin typeface="Cambria Math" charset="0"/>
                  </a:rPr>
                  <a:t>	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400">
                        <a:solidFill>
                          <a:schemeClr val="accent1"/>
                        </a:solidFill>
                        <a:latin typeface="Cambria Math" charset="0"/>
                      </a:rPr>
                      <m:t>subject</m:t>
                    </m:r>
                    <m:r>
                      <m:rPr>
                        <m:nor/>
                      </m:rPr>
                      <a:rPr lang="en-US" sz="2400">
                        <a:solidFill>
                          <a:schemeClr val="accent1"/>
                        </a:solidFill>
                        <a:latin typeface="Cambria Math" charset="0"/>
                      </a:rPr>
                      <m:t> </m:t>
                    </m:r>
                    <m:r>
                      <m:rPr>
                        <m:nor/>
                      </m:rPr>
                      <a:rPr lang="en-US" sz="2400">
                        <a:solidFill>
                          <a:schemeClr val="accent1"/>
                        </a:solidFill>
                        <a:latin typeface="Cambria Math" charset="0"/>
                      </a:rPr>
                      <m:t>to</m:t>
                    </m:r>
                    <m:r>
                      <m:rPr>
                        <m:nor/>
                      </m:rPr>
                      <a:rPr lang="en-US" sz="2400">
                        <a:solidFill>
                          <a:schemeClr val="accent1"/>
                        </a:solidFill>
                        <a:latin typeface="Cambria Math" charset="0"/>
                      </a:rPr>
                      <m:t>    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𝐴</m:t>
                    </m:r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𝑢</m:t>
                        </m:r>
                      </m:e>
                    </m:acc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≥</m:t>
                    </m:r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𝑐</m:t>
                        </m:r>
                      </m:e>
                    </m:acc>
                  </m:oMath>
                </a14:m>
                <a:endParaRPr lang="en-US" dirty="0"/>
              </a:p>
              <a:p>
                <a:endParaRPr lang="en-US" dirty="0"/>
              </a:p>
              <a:p>
                <a:pPr lvl="1"/>
                <a:r>
                  <a:rPr lang="en-US" dirty="0"/>
                  <a:t>There exist efficient QP solvers we can utilize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sz="2400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/>
              </a:p>
              <a:p>
                <a:pPr lvl="3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3589867"/>
                <a:ext cx="10515600" cy="3420532"/>
              </a:xfrm>
              <a:blipFill rotWithShape="0">
                <a:blip r:embed="rId2"/>
                <a:stretch>
                  <a:fillRect l="-1043" t="-3030" b="-8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/>
              <p:cNvSpPr/>
              <p:nvPr/>
            </p:nvSpPr>
            <p:spPr>
              <a:xfrm>
                <a:off x="956734" y="1690688"/>
                <a:ext cx="5435600" cy="169002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400" b="0" i="0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  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        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≥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1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, ∀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6734" y="1690688"/>
                <a:ext cx="5435600" cy="1690025"/>
              </a:xfrm>
              <a:prstGeom prst="roundRect">
                <a:avLst/>
              </a:prstGeom>
              <a:blipFill rotWithShape="0">
                <a:blip r:embed="rId3"/>
                <a:stretch>
                  <a:fillRect b="-19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6707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Short Break and Questions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6676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Connection to Regularization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Weight decay regularization in linear model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Another way to look at SVM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17C2B92C-0983-E943-BF1B-8F391D362ADC}"/>
                  </a:ext>
                </a:extLst>
              </p:cNvPr>
              <p:cNvSpPr/>
              <p:nvPr/>
            </p:nvSpPr>
            <p:spPr>
              <a:xfrm>
                <a:off x="1359824" y="2398692"/>
                <a:ext cx="3398443" cy="1602602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:r>
                  <a:rPr lang="en-US" sz="2400" dirty="0">
                    <a:solidFill>
                      <a:schemeClr val="bg1"/>
                    </a:solidFill>
                  </a:rPr>
                  <a:t>minimize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</m:d>
                  </m:oMath>
                </a14:m>
                <a:br>
                  <a:rPr lang="en-US" sz="2400" dirty="0">
                    <a:solidFill>
                      <a:schemeClr val="bg1"/>
                    </a:solidFill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  <a:p>
                <a:r>
                  <a:rPr lang="en-US" sz="2400" dirty="0">
                    <a:solidFill>
                      <a:schemeClr val="bg1"/>
                    </a:solidFill>
                  </a:rPr>
                  <a:t>subject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i="1">
                        <a:solidFill>
                          <a:schemeClr val="bg1"/>
                        </a:solidFill>
                        <a:latin typeface="Cambria Math" charset="0"/>
                      </a:rPr>
                      <m:t>≤</m:t>
                    </m:r>
                    <m:r>
                      <a:rPr lang="en-US" sz="2400" i="1">
                        <a:solidFill>
                          <a:schemeClr val="bg1"/>
                        </a:solidFill>
                        <a:latin typeface="Cambria Math" charset="0"/>
                      </a:rPr>
                      <m:t>𝐶</m:t>
                    </m:r>
                  </m:oMath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17C2B92C-0983-E943-BF1B-8F391D362A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9824" y="2398692"/>
                <a:ext cx="3398443" cy="1602602"/>
              </a:xfrm>
              <a:prstGeom prst="roundRect">
                <a:avLst/>
              </a:prstGeom>
              <a:blipFill rotWithShape="0">
                <a:blip r:embed="rId2"/>
                <a:stretch>
                  <a:fillRect l="-3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17C2B92C-0983-E943-BF1B-8F391D362ADC}"/>
                  </a:ext>
                </a:extLst>
              </p:cNvPr>
              <p:cNvSpPr/>
              <p:nvPr/>
            </p:nvSpPr>
            <p:spPr>
              <a:xfrm>
                <a:off x="1359823" y="4860894"/>
                <a:ext cx="3398444" cy="1602602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:r>
                  <a:rPr lang="en-US" sz="2400" dirty="0">
                    <a:solidFill>
                      <a:schemeClr val="bg1"/>
                    </a:solidFill>
                  </a:rPr>
                  <a:t>minimize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</m:oMath>
                </a14:m>
                <a:br>
                  <a:rPr lang="en-US" sz="2400" dirty="0">
                    <a:solidFill>
                      <a:schemeClr val="bg1"/>
                    </a:solidFill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  <a:p>
                <a:r>
                  <a:rPr lang="en-US" sz="2400" dirty="0">
                    <a:solidFill>
                      <a:schemeClr val="bg1"/>
                    </a:solidFill>
                  </a:rPr>
                  <a:t>subject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=0</m:t>
                    </m:r>
                  </m:oMath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17C2B92C-0983-E943-BF1B-8F391D362A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9823" y="4860894"/>
                <a:ext cx="3398444" cy="1602602"/>
              </a:xfrm>
              <a:prstGeom prst="roundRect">
                <a:avLst/>
              </a:prstGeom>
              <a:blipFill rotWithShape="0">
                <a:blip r:embed="rId3"/>
                <a:stretch>
                  <a:fillRect l="-3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14763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 Vectors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1353800" cy="48799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We call the points closest to the separator </a:t>
                </a: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(candidate)</a:t>
                </a:r>
                <a:r>
                  <a:rPr lang="en-US" dirty="0"/>
                  <a:t> </a:t>
                </a:r>
                <a:r>
                  <a:rPr lang="en-US" dirty="0">
                    <a:solidFill>
                      <a:srgbClr val="C00000"/>
                    </a:solidFill>
                  </a:rPr>
                  <a:t>support vectors</a:t>
                </a:r>
              </a:p>
              <a:p>
                <a:pPr lvl="1"/>
                <a:r>
                  <a:rPr lang="en-US" dirty="0"/>
                  <a:t>Since they </a:t>
                </a:r>
                <a:r>
                  <a:rPr lang="en-US" dirty="0">
                    <a:solidFill>
                      <a:srgbClr val="C00000"/>
                    </a:solidFill>
                  </a:rPr>
                  <a:t>support</a:t>
                </a:r>
                <a:r>
                  <a:rPr lang="en-US" dirty="0"/>
                  <a:t> the separator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What are the math properties of support vectors?</a:t>
                </a:r>
              </a:p>
              <a:p>
                <a:pPr lvl="1"/>
                <a:r>
                  <a:rPr lang="en-US" dirty="0"/>
                  <a:t>They are the points that the equality holds in the constraints</a:t>
                </a:r>
              </a:p>
              <a:p>
                <a:pPr lvl="2"/>
                <a:r>
                  <a:rPr lang="en-US" sz="2400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400" dirty="0"/>
                  <a:t> is a support vector,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=1</m:t>
                    </m:r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pPr lvl="2"/>
                <a:endParaRPr lang="en-US" sz="2400" dirty="0">
                  <a:solidFill>
                    <a:schemeClr val="accent1"/>
                  </a:solidFill>
                </a:endParaRPr>
              </a:p>
              <a:p>
                <a:pPr lvl="2"/>
                <a:endParaRPr lang="en-US" sz="2400" dirty="0">
                  <a:solidFill>
                    <a:schemeClr val="accent1"/>
                  </a:solidFill>
                </a:endParaRPr>
              </a:p>
              <a:p>
                <a:pPr lvl="2"/>
                <a:endParaRPr lang="en-US" sz="2400" dirty="0">
                  <a:solidFill>
                    <a:schemeClr val="accent1"/>
                  </a:solidFill>
                </a:endParaRPr>
              </a:p>
              <a:p>
                <a:pPr lvl="1"/>
                <a:endParaRPr lang="en-US" sz="280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Removing the non-support vectors will not impact the linear separator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1353800" cy="4879975"/>
              </a:xfrm>
              <a:blipFill rotWithShape="0">
                <a:blip r:embed="rId2"/>
                <a:stretch>
                  <a:fillRect l="-967" t="-19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8734" y="2677161"/>
            <a:ext cx="2633133" cy="264826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/>
              <p:cNvSpPr/>
              <p:nvPr/>
            </p:nvSpPr>
            <p:spPr>
              <a:xfrm>
                <a:off x="2184400" y="4545015"/>
                <a:ext cx="4453467" cy="1110719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00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0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𝑏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</m:t>
                      </m:r>
                      <m:f>
                        <m:fPr>
                          <m:ctrlP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0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000">
                          <a:solidFill>
                            <a:schemeClr val="accent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accent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accent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     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0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0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≥</m:t>
                      </m:r>
                      <m:r>
                        <a:rPr lang="en-US" sz="20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1</m:t>
                      </m:r>
                      <m:r>
                        <a:rPr lang="en-US" sz="20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, ∀</m:t>
                      </m:r>
                      <m:r>
                        <a:rPr lang="en-US" sz="20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lang="en-US" sz="20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4400" y="4545015"/>
                <a:ext cx="4453467" cy="1110719"/>
              </a:xfrm>
              <a:prstGeom prst="roundRect">
                <a:avLst/>
              </a:prstGeom>
              <a:blipFill rotWithShape="0">
                <a:blip r:embed="rId4"/>
                <a:stretch>
                  <a:fillRect b="-38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02831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Leave-One-Out Cross Validation (LOOCV)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744200" cy="5235576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Two things we know so far</a:t>
                </a:r>
              </a:p>
              <a:p>
                <a:pPr lvl="1"/>
                <a:r>
                  <a:rPr lang="en-US" dirty="0"/>
                  <a:t>Removing non-support vectors will not impact the separator</a:t>
                </a:r>
              </a:p>
              <a:p>
                <a:pPr lvl="1"/>
                <a:r>
                  <a:rPr lang="en-US" dirty="0"/>
                  <a:t>LOOCV error (when not used for model selection) is an unbiased estimate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𝑁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−1)</m:t>
                    </m:r>
                  </m:oMath>
                </a14:m>
                <a:r>
                  <a:rPr lang="zh-TW" alt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altLang="zh-TW" dirty="0">
                    <a:solidFill>
                      <a:schemeClr val="bg1">
                        <a:lumMod val="50000"/>
                      </a:schemeClr>
                    </a:solidFill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altLang="zh-TW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US" altLang="zh-TW" dirty="0">
                    <a:solidFill>
                      <a:schemeClr val="bg1">
                        <a:lumMod val="50000"/>
                      </a:schemeClr>
                    </a:solidFill>
                  </a:rPr>
                  <a:t> when trained on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charset="0"/>
                      </a:rPr>
                      <m:t>𝑁</m:t>
                    </m:r>
                    <m:r>
                      <a:rPr lang="en-US" altLang="zh-TW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charset="0"/>
                      </a:rPr>
                      <m:t>−1</m:t>
                    </m:r>
                  </m:oMath>
                </a14:m>
                <a:r>
                  <a:rPr lang="zh-TW" altLang="en-US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:r>
                  <a:rPr lang="en-US" altLang="zh-TW" dirty="0">
                    <a:solidFill>
                      <a:schemeClr val="bg1">
                        <a:lumMod val="50000"/>
                      </a:schemeClr>
                    </a:solidFill>
                  </a:rPr>
                  <a:t>points)</a:t>
                </a:r>
                <a:endParaRPr lang="en-US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endParaRPr lang="en-US" sz="1200" dirty="0"/>
              </a:p>
              <a:p>
                <a:r>
                  <a:rPr lang="en-US" dirty="0"/>
                  <a:t>What’s the LOOCV error for SVM?</a:t>
                </a:r>
              </a:p>
              <a:p>
                <a:endParaRPr lang="en-US" sz="2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𝐿𝑂𝑂𝐶𝑉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≤</m:t>
                    </m:r>
                    <m:f>
                      <m:fPr>
                        <m:ctrlPr>
                          <a:rPr lang="bg-BG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# </m:t>
                        </m:r>
                        <m:r>
                          <m:rPr>
                            <m:nor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support</m:t>
                        </m:r>
                        <m:r>
                          <m:rPr>
                            <m:nor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vectors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den>
                    </m:f>
                  </m:oMath>
                </a14:m>
                <a:endParaRPr lang="en-US" dirty="0"/>
              </a:p>
              <a:p>
                <a:pPr lvl="1"/>
                <a:endParaRPr lang="en-US" sz="1200" dirty="0"/>
              </a:p>
              <a:p>
                <a:r>
                  <a:rPr lang="en-US" dirty="0"/>
                  <a:t>Note that we know # support vectors after training </a:t>
                </a:r>
              </a:p>
              <a:p>
                <a:pPr lvl="1"/>
                <a:r>
                  <a:rPr lang="en-US" dirty="0"/>
                  <a:t>Count # points that satisfy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=1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Another method to estimate/bound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(counting # support vectors)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744200" cy="5235576"/>
              </a:xfrm>
              <a:blipFill rotWithShape="0">
                <a:blip r:embed="rId2"/>
                <a:stretch>
                  <a:fillRect l="-1022" t="-18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8534" y="3327904"/>
            <a:ext cx="2218267" cy="2231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438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Nearest Neighbor is 2-Optimal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Given mild conditions </a:t>
                </a: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(similar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have similar label distribution, input distribution has non-zero support in all space)</a:t>
                </a:r>
                <a:r>
                  <a:rPr lang="en-US" dirty="0"/>
                  <a:t>, for nearest neighbor, when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𝑁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→∞</m:t>
                    </m:r>
                    <m:r>
                      <a:rPr lang="en-US" b="0" i="0" smtClean="0">
                        <a:latin typeface="Cambria Math" charset="0"/>
                      </a:rPr>
                      <m:t>,</m:t>
                    </m:r>
                  </m:oMath>
                </a14:m>
                <a:r>
                  <a:rPr lang="en-US" dirty="0"/>
                  <a:t> with high probability, </a:t>
                </a:r>
                <a:br>
                  <a:rPr lang="en-US" sz="1200" dirty="0"/>
                </a:br>
                <a:br>
                  <a:rPr lang="en-US" sz="1200" dirty="0"/>
                </a:br>
                <a:r>
                  <a:rPr lang="en-US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≤2</m:t>
                    </m:r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bSup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That is, we can not infer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US" dirty="0"/>
                  <a:t>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en-US" dirty="0"/>
                  <a:t>, but we know it cannot be much worse than the </a:t>
                </a:r>
                <a:r>
                  <a:rPr lang="en-US" dirty="0">
                    <a:solidFill>
                      <a:srgbClr val="C00000"/>
                    </a:solidFill>
                  </a:rPr>
                  <a:t>best anyone can do</a:t>
                </a:r>
                <a:r>
                  <a:rPr lang="en-US" dirty="0"/>
                  <a:t>.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4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33F9A0ED-FA16-F945-98E9-BBAB1AE83AB6}"/>
                  </a:ext>
                </a:extLst>
              </p:cNvPr>
              <p:cNvSpPr/>
              <p:nvPr/>
            </p:nvSpPr>
            <p:spPr>
              <a:xfrm>
                <a:off x="1211340" y="5069541"/>
                <a:ext cx="6487100" cy="1640541"/>
              </a:xfrm>
              <a:prstGeom prst="round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u="sng" dirty="0"/>
                  <a:t>Informal intuitions:</a:t>
                </a:r>
              </a:p>
              <a:p>
                <a:endParaRPr lang="en-US" sz="600" u="sng" dirty="0"/>
              </a:p>
              <a:p>
                <a:r>
                  <a:rPr lang="en-US" dirty="0"/>
                  <a:t>Assumption for nearest neighbor: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Target function is continuous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That is, nearby points have similar label distributions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00" dirty="0"/>
              </a:p>
              <a:p>
                <a:r>
                  <a:rPr lang="en-US" dirty="0"/>
                  <a:t>As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𝑁</m:t>
                    </m:r>
                  </m:oMath>
                </a14:m>
                <a:r>
                  <a:rPr lang="en-US" dirty="0"/>
                  <a:t> goes large, there are “close enough” points for prediction</a:t>
                </a:r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33F9A0ED-FA16-F945-98E9-BBAB1AE83A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1340" y="5069541"/>
                <a:ext cx="6487100" cy="1640541"/>
              </a:xfrm>
              <a:prstGeom prst="roundRect">
                <a:avLst/>
              </a:prstGeom>
              <a:blipFill>
                <a:blip r:embed="rId3"/>
                <a:stretch>
                  <a:fillRect b="-45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52782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200" y="1709738"/>
            <a:ext cx="11785600" cy="2852737"/>
          </a:xfrm>
        </p:spPr>
        <p:txBody>
          <a:bodyPr/>
          <a:lstStyle/>
          <a:p>
            <a:r>
              <a:rPr lang="en-US" dirty="0"/>
              <a:t>What if Data is </a:t>
            </a:r>
            <a:r>
              <a:rPr lang="en-US" dirty="0">
                <a:solidFill>
                  <a:srgbClr val="C00000"/>
                </a:solidFill>
              </a:rPr>
              <a:t>Not</a:t>
            </a:r>
            <a:r>
              <a:rPr lang="en-US" dirty="0"/>
              <a:t> Linearly Separable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19609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Non-Separable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Two scenarios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8816" y="2489200"/>
            <a:ext cx="2616317" cy="264054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6513" y="2489200"/>
            <a:ext cx="2713218" cy="271321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096000" y="5510073"/>
            <a:ext cx="6096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dirty="0"/>
              <a:t>Nonlinear transform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800" dirty="0">
                <a:solidFill>
                  <a:srgbClr val="C00000"/>
                </a:solidFill>
              </a:rPr>
              <a:t>Dual formulation </a:t>
            </a:r>
            <a:r>
              <a:rPr lang="en-US" sz="2800" dirty="0"/>
              <a:t>and</a:t>
            </a:r>
            <a:r>
              <a:rPr lang="en-US" sz="2800" dirty="0">
                <a:solidFill>
                  <a:srgbClr val="C00000"/>
                </a:solidFill>
              </a:rPr>
              <a:t> kernel tricks</a:t>
            </a:r>
          </a:p>
        </p:txBody>
      </p:sp>
      <p:sp>
        <p:nvSpPr>
          <p:cNvPr id="7" name="Rectangle 6"/>
          <p:cNvSpPr/>
          <p:nvPr/>
        </p:nvSpPr>
        <p:spPr>
          <a:xfrm>
            <a:off x="1439333" y="5510074"/>
            <a:ext cx="6096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dirty="0"/>
              <a:t>Tolerate some noise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800" dirty="0">
                <a:solidFill>
                  <a:srgbClr val="C00000"/>
                </a:solidFill>
              </a:rPr>
              <a:t>Soft-Margin SVM</a:t>
            </a:r>
          </a:p>
        </p:txBody>
      </p:sp>
    </p:spTree>
    <p:extLst>
      <p:ext uri="{BB962C8B-B14F-4D97-AF65-F5344CB8AC3E}">
        <p14:creationId xmlns:p14="http://schemas.microsoft.com/office/powerpoint/2010/main" val="23724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Soft-Margin SVM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1218334" cy="4351338"/>
              </a:xfrm>
            </p:spPr>
            <p:txBody>
              <a:bodyPr/>
              <a:lstStyle/>
              <a:p>
                <a:r>
                  <a:rPr lang="en-US" dirty="0"/>
                  <a:t>Intuition: We want to tolerate small </a:t>
                </a:r>
                <a:r>
                  <a:rPr lang="en-US"/>
                  <a:t>noises while </a:t>
                </a:r>
                <a:r>
                  <a:rPr lang="en-US" dirty="0"/>
                  <a:t>maintaining large margin</a:t>
                </a:r>
              </a:p>
              <a:p>
                <a:endParaRPr lang="en-US" dirty="0"/>
              </a:p>
              <a:p>
                <a:r>
                  <a:rPr lang="en-US" dirty="0"/>
                  <a:t>For each point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, we allow a deviation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𝜉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≥0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Instead of requiring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≥1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The constraint becomes</a:t>
                </a:r>
              </a:p>
              <a:p>
                <a:pPr lvl="1"/>
                <a:endParaRPr lang="en-US" sz="200" b="0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≥1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−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𝜉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sz="2400" b="0" dirty="0">
                  <a:solidFill>
                    <a:srgbClr val="C00000"/>
                  </a:solidFill>
                </a:endParaRPr>
              </a:p>
              <a:p>
                <a:pPr lvl="2"/>
                <a:endParaRPr lang="en-US" sz="2400" dirty="0"/>
              </a:p>
              <a:p>
                <a:r>
                  <a:rPr lang="en-US" dirty="0"/>
                  <a:t>We add a penalty for each deviation</a:t>
                </a:r>
              </a:p>
              <a:p>
                <a:pPr lvl="1"/>
                <a:r>
                  <a:rPr lang="en-US" dirty="0"/>
                  <a:t>Total penalty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𝐶</m:t>
                    </m:r>
                    <m:nary>
                      <m:naryPr>
                        <m:chr m:val="∑"/>
                        <m:limLoc m:val="subSup"/>
                        <m:ctrlPr>
                          <a:rPr lang="is-I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1218334" cy="4351338"/>
              </a:xfrm>
              <a:blipFill>
                <a:blip r:embed="rId2"/>
                <a:stretch>
                  <a:fillRect l="-904" t="-2326" b="-142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4430" y="3454400"/>
            <a:ext cx="3009370" cy="298661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100667" y="4030133"/>
            <a:ext cx="914400" cy="5249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922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Soft-Margin SVM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1218334" cy="4351338"/>
              </a:xfrm>
            </p:spPr>
            <p:txBody>
              <a:bodyPr/>
              <a:lstStyle/>
              <a:p>
                <a:r>
                  <a:rPr lang="en-US" dirty="0"/>
                  <a:t>The constraint becomes: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≥1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−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𝜉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sz="2400" b="0" dirty="0">
                  <a:solidFill>
                    <a:srgbClr val="C00000"/>
                  </a:solidFill>
                </a:endParaRPr>
              </a:p>
              <a:p>
                <a:r>
                  <a:rPr lang="en-US" dirty="0"/>
                  <a:t>We add a penalty for each deviation: Total penalty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𝐶</m:t>
                    </m:r>
                    <m:nary>
                      <m:naryPr>
                        <m:chr m:val="∑"/>
                        <m:limLoc m:val="subSup"/>
                        <m:ctrlPr>
                          <a:rPr lang="is-I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1218334" cy="4351338"/>
              </a:xfrm>
              <a:blipFill rotWithShape="0">
                <a:blip r:embed="rId2"/>
                <a:stretch>
                  <a:fillRect l="-92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3230" y="3162151"/>
            <a:ext cx="2278124" cy="226089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100667" y="4030133"/>
            <a:ext cx="914400" cy="5249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le 6"/>
              <p:cNvSpPr/>
              <p:nvPr/>
            </p:nvSpPr>
            <p:spPr>
              <a:xfrm>
                <a:off x="1100667" y="3286609"/>
                <a:ext cx="6138334" cy="169002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400" b="0" i="0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𝜉</m:t>
                              </m:r>
                            </m:e>
                          </m:acc>
                        </m:sub>
                      </m:sSub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  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en-US" sz="2400" i="1" smtClean="0">
                          <a:solidFill>
                            <a:srgbClr val="FFFF00"/>
                          </a:solidFill>
                          <a:latin typeface="Cambria Math" charset="0"/>
                        </a:rPr>
                        <m:t>𝐶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is-IS" sz="240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400" i="1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𝑛</m:t>
                          </m:r>
                          <m:r>
                            <a:rPr lang="en-US" sz="2400" i="1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FFFF00"/>
                                  </a:solidFill>
                                  <a:latin typeface="Cambria Math" charset="0"/>
                                </a:rPr>
                                <m:t>𝜉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FFFF00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</m:e>
                      </m:nary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         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≥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1</m:t>
                      </m:r>
                      <m:r>
                        <a:rPr lang="en-US" sz="2400" b="0" i="1" smtClean="0">
                          <a:solidFill>
                            <a:srgbClr val="FFFF00"/>
                          </a:solidFill>
                          <a:latin typeface="Cambria Math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𝜉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, ∀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</a:endParaRPr>
              </a:p>
              <a:p>
                <a:r>
                  <a:rPr lang="en-US" sz="2400">
                    <a:solidFill>
                      <a:schemeClr val="bg1"/>
                    </a:solidFill>
                  </a:rPr>
                  <a:t>        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𝜉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≥0</m:t>
                    </m:r>
                  </m:oMath>
                </a14:m>
                <a:r>
                  <a:rPr lang="en-US" sz="2400" dirty="0">
                    <a:solidFill>
                      <a:srgbClr val="FFFF00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∀</m:t>
                    </m:r>
                    <m:r>
                      <a:rPr lang="en-US" sz="24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r>
                  <a:rPr lang="en-US" sz="2400" dirty="0">
                    <a:solidFill>
                      <a:srgbClr val="FFFF00"/>
                    </a:solidFill>
                  </a:rPr>
                  <a:t> </a:t>
                </a:r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Rounded 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67" y="3286609"/>
                <a:ext cx="6138334" cy="1690025"/>
              </a:xfrm>
              <a:prstGeom prst="roundRect">
                <a:avLst/>
              </a:prstGeom>
              <a:blipFill rotWithShape="0">
                <a:blip r:embed="rId4"/>
                <a:stretch>
                  <a:fillRect b="-107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100667" y="5312216"/>
                <a:ext cx="8707897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Remarks:</a:t>
                </a:r>
              </a:p>
              <a:p>
                <a:pPr marL="285750" indent="-285750"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𝐶</m:t>
                    </m:r>
                  </m:oMath>
                </a14:m>
                <a:r>
                  <a:rPr lang="en-US" sz="2400" dirty="0"/>
                  <a:t> is a hyper-parameter we can choose, e.g., using validation</a:t>
                </a: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2400" dirty="0"/>
                  <a:t>Soft-margin SVM is still a Quadratic Program, with efficient solvers</a:t>
                </a: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67" y="5312216"/>
                <a:ext cx="8707897" cy="1200329"/>
              </a:xfrm>
              <a:prstGeom prst="rect">
                <a:avLst/>
              </a:prstGeom>
              <a:blipFill rotWithShape="0">
                <a:blip r:embed="rId5"/>
                <a:stretch>
                  <a:fillRect l="-1120" t="-4061" r="-140" b="-10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05290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Impacts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𝐶</m:t>
                    </m:r>
                  </m:oMath>
                </a14:m>
                <a:r>
                  <a:rPr lang="en-US" dirty="0"/>
                  <a:t> in Soft-Margin SVM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Large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𝐶</m:t>
                    </m:r>
                  </m:oMath>
                </a14:m>
                <a:r>
                  <a:rPr lang="zh-TW" alt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altLang="zh-TW" dirty="0"/>
                  <a:t>=&gt; less tolerate to noise, having smaller margin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9466" y="2693175"/>
            <a:ext cx="6987117" cy="3551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47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if Tolerating Small Noises Is Not Enough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12" y="2228338"/>
            <a:ext cx="3884595" cy="388459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453466" y="2167631"/>
            <a:ext cx="7738534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Nonlinear transform</a:t>
            </a:r>
          </a:p>
          <a:p>
            <a:endParaRPr lang="en-US" sz="2800" dirty="0">
              <a:solidFill>
                <a:srgbClr val="C00000"/>
              </a:solidFill>
            </a:endParaRPr>
          </a:p>
          <a:p>
            <a:r>
              <a:rPr lang="en-US" sz="2800" dirty="0"/>
              <a:t>We can apply standard nonlinear transformation procedure we talked about before</a:t>
            </a:r>
          </a:p>
          <a:p>
            <a:endParaRPr lang="en-US" sz="2800" dirty="0">
              <a:solidFill>
                <a:srgbClr val="C00000"/>
              </a:solidFill>
            </a:endParaRPr>
          </a:p>
          <a:p>
            <a:r>
              <a:rPr lang="en-US" sz="2800" dirty="0"/>
              <a:t>In SVM, we can combine the ideas of </a:t>
            </a:r>
            <a:r>
              <a:rPr lang="en-US" sz="2800" dirty="0">
                <a:solidFill>
                  <a:srgbClr val="C00000"/>
                </a:solidFill>
              </a:rPr>
              <a:t>dual formulation </a:t>
            </a:r>
            <a:r>
              <a:rPr lang="en-US" sz="2800" dirty="0"/>
              <a:t>and </a:t>
            </a:r>
            <a:r>
              <a:rPr lang="en-US" sz="2800" dirty="0">
                <a:solidFill>
                  <a:srgbClr val="C00000"/>
                </a:solidFill>
              </a:rPr>
              <a:t>kernel tricks</a:t>
            </a:r>
            <a:r>
              <a:rPr lang="en-US" sz="2800" dirty="0"/>
              <a:t> for the transformation</a:t>
            </a:r>
          </a:p>
          <a:p>
            <a:endParaRPr lang="en-US" sz="2800" dirty="0"/>
          </a:p>
          <a:p>
            <a:r>
              <a:rPr lang="en-US" sz="2800" dirty="0"/>
              <a:t>This is one of the key ingredients that makes SVM powerful</a:t>
            </a:r>
          </a:p>
        </p:txBody>
      </p:sp>
    </p:spTree>
    <p:extLst>
      <p:ext uri="{BB962C8B-B14F-4D97-AF65-F5344CB8AC3E}">
        <p14:creationId xmlns:p14="http://schemas.microsoft.com/office/powerpoint/2010/main" val="798239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8747621-F485-EA45-ACFB-EF430C19C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Lecture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2A36025-F8EC-0043-888F-5FF4C6DBFD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12" y="5928528"/>
            <a:ext cx="12080488" cy="834362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The notes are not intended to be comprehensive. They should be accompanied by lectures and/or textbook.</a:t>
            </a:r>
          </a:p>
          <a:p>
            <a:r>
              <a:rPr lang="en-US" dirty="0"/>
              <a:t>Let me know if you spot errors.</a:t>
            </a:r>
          </a:p>
        </p:txBody>
      </p:sp>
    </p:spTree>
    <p:extLst>
      <p:ext uri="{BB962C8B-B14F-4D97-AF65-F5344CB8AC3E}">
        <p14:creationId xmlns:p14="http://schemas.microsoft.com/office/powerpoint/2010/main" val="42162068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𝑘</m:t>
                    </m:r>
                  </m:oMath>
                </a14:m>
                <a:r>
                  <a:rPr lang="en-US" dirty="0"/>
                  <a:t>-Nearest Neighbor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b="-145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9005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”Stabilize” the Hypothesis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Making predictions according to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𝑘</m:t>
                    </m:r>
                  </m:oMath>
                </a14:m>
                <a:r>
                  <a:rPr lang="en-US" dirty="0"/>
                  <a:t> nearest neighbors</a:t>
                </a:r>
              </a:p>
              <a:p>
                <a:pPr lvl="1"/>
                <a:r>
                  <a:rPr lang="en-US" dirty="0"/>
                  <a:t>Instead of a ”single” nearest neighbor</a:t>
                </a:r>
              </a:p>
              <a:p>
                <a:pPr lvl="1"/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𝑘</m:t>
                    </m:r>
                  </m:oMath>
                </a14:m>
                <a:r>
                  <a:rPr lang="en-US" dirty="0"/>
                  <a:t>-nearest neighbor (K-NN)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𝑠𝑖𝑔𝑛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𝑘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𝑖</m:t>
                                    </m:r>
                                  </m:e>
                                </m:d>
                              </m:sub>
                            </m:sSub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</m:e>
                        </m:nary>
                      </m:e>
                    </m:d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 is often chosen to be an odd number for binary classification)</a:t>
                </a:r>
              </a:p>
              <a:p>
                <a:pPr lvl="1"/>
                <a:endParaRPr lang="en-US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4D0EF0B7-8D21-FA97-7C1D-2A34C35577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1623" y="4521864"/>
            <a:ext cx="3375385" cy="228097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FC038EC-A56B-4F47-B875-60A1B1ACC5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98468" y="4611685"/>
            <a:ext cx="3375385" cy="224631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79406DA-96CD-9266-1001-E35D23A1A4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73852" y="4535680"/>
            <a:ext cx="3306845" cy="2322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751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45743</TotalTime>
  <Words>3469</Words>
  <Application>Microsoft Macintosh PowerPoint</Application>
  <PresentationFormat>Widescreen</PresentationFormat>
  <Paragraphs>611</Paragraphs>
  <Slides>65</Slides>
  <Notes>5</Notes>
  <HiddenSlides>21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70" baseType="lpstr">
      <vt:lpstr>Arial</vt:lpstr>
      <vt:lpstr>Calibri</vt:lpstr>
      <vt:lpstr>Calibri Light</vt:lpstr>
      <vt:lpstr>Cambria Math</vt:lpstr>
      <vt:lpstr>Office Theme</vt:lpstr>
      <vt:lpstr>CSE 417T Introduction to Machine Learning</vt:lpstr>
      <vt:lpstr>Logistics</vt:lpstr>
      <vt:lpstr>Recap</vt:lpstr>
      <vt:lpstr>Nearest Neighbor</vt:lpstr>
      <vt:lpstr>Nearest Neighbor</vt:lpstr>
      <vt:lpstr>Nearest Neighbor is 2-Optimal</vt:lpstr>
      <vt:lpstr>Today’s Lecture</vt:lpstr>
      <vt:lpstr>k-Nearest Neighbor</vt:lpstr>
      <vt:lpstr>”Stabilize” the Hypothesis</vt:lpstr>
      <vt:lpstr>Impacts of k in k-Nearest Neighbor</vt:lpstr>
      <vt:lpstr>How to Choose k</vt:lpstr>
      <vt:lpstr>How to Choose k</vt:lpstr>
      <vt:lpstr>Summary of k-NN So Far</vt:lpstr>
      <vt:lpstr>Curse of Dimensionality</vt:lpstr>
      <vt:lpstr>Illustration of Curse of Dimensionality</vt:lpstr>
      <vt:lpstr>Illustration of Curse of Dimensionality</vt:lpstr>
      <vt:lpstr>Computational Issues for k-NN</vt:lpstr>
      <vt:lpstr>Computational Issues</vt:lpstr>
      <vt:lpstr>Computational Issues: Potential Solutions</vt:lpstr>
      <vt:lpstr>Reduce the Amount of Data</vt:lpstr>
      <vt:lpstr>A Probably Easier Goal</vt:lpstr>
      <vt:lpstr>Condensed Nearest Neighbor</vt:lpstr>
      <vt:lpstr>Speed Up the Search for Nearest Neighbor</vt:lpstr>
      <vt:lpstr>Speed Up the Search for Nearest Neighbor</vt:lpstr>
      <vt:lpstr>Lloyd’s Algorithm: Construct Clusters</vt:lpstr>
      <vt:lpstr>Final Remark: Nearest Neighbor is Nonparametric</vt:lpstr>
      <vt:lpstr>Radial Basis Functions (RBF)</vt:lpstr>
      <vt:lpstr>Instance-Based Learning</vt:lpstr>
      <vt:lpstr>Radial Basis Functions</vt:lpstr>
      <vt:lpstr>Radial Basis Functions</vt:lpstr>
      <vt:lpstr>Radial Basis Functions</vt:lpstr>
      <vt:lpstr>Changing the Viewpoints</vt:lpstr>
      <vt:lpstr>From Nonparametric to Parametric RBF</vt:lpstr>
      <vt:lpstr>Parametric RBF =&gt; Linear Models</vt:lpstr>
      <vt:lpstr>From N points to K points</vt:lpstr>
      <vt:lpstr>Dual Views of RBF</vt:lpstr>
      <vt:lpstr>More Discussion on RBF</vt:lpstr>
      <vt:lpstr>More Discussion on RBF</vt:lpstr>
      <vt:lpstr>Support Vector Machines (SVM)</vt:lpstr>
      <vt:lpstr>What Do We Know about Linear Classification?</vt:lpstr>
      <vt:lpstr>Linear Classification</vt:lpstr>
      <vt:lpstr>Linear Classification</vt:lpstr>
      <vt:lpstr>Linear Classification</vt:lpstr>
      <vt:lpstr>Support Vector Machine</vt:lpstr>
      <vt:lpstr>Relevant Review of Linear Algebra</vt:lpstr>
      <vt:lpstr>Relevant Review of Linear Algebra</vt:lpstr>
      <vt:lpstr>Relevant Review of Linear Algebra</vt:lpstr>
      <vt:lpstr>Relevant Review of Linear Algebra</vt:lpstr>
      <vt:lpstr>Outline of Our Discussion</vt:lpstr>
      <vt:lpstr>Hard-Margin SVM</vt:lpstr>
      <vt:lpstr>Hard-Margin SVM</vt:lpstr>
      <vt:lpstr>Hard-Margin SVM</vt:lpstr>
      <vt:lpstr>Hard-Margin SVM</vt:lpstr>
      <vt:lpstr>Hard-Margin SVM</vt:lpstr>
      <vt:lpstr>Final Form of Hard-Margin SVM</vt:lpstr>
      <vt:lpstr>Short Break and Questions</vt:lpstr>
      <vt:lpstr>Connection to Regularization</vt:lpstr>
      <vt:lpstr>Support Vectors</vt:lpstr>
      <vt:lpstr>Leave-One-Out Cross Validation (LOOCV)</vt:lpstr>
      <vt:lpstr>What if Data is Not Linearly Separable</vt:lpstr>
      <vt:lpstr>Non-Separable Data</vt:lpstr>
      <vt:lpstr>Soft-Margin SVM</vt:lpstr>
      <vt:lpstr>Soft-Margin SVM</vt:lpstr>
      <vt:lpstr>Impacts of C in Soft-Margin SVM</vt:lpstr>
      <vt:lpstr>What if Tolerating Small Noises Is Not Enough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417T Introduction to Machine Learning</dc:title>
  <dc:creator>Ho, Chien-Ju</dc:creator>
  <cp:lastModifiedBy>Microsoft Office User</cp:lastModifiedBy>
  <cp:revision>4167</cp:revision>
  <cp:lastPrinted>2020-04-02T16:20:39Z</cp:lastPrinted>
  <dcterms:created xsi:type="dcterms:W3CDTF">2017-08-24T15:35:37Z</dcterms:created>
  <dcterms:modified xsi:type="dcterms:W3CDTF">2022-11-03T18:51:51Z</dcterms:modified>
</cp:coreProperties>
</file>